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  <p:sldMasterId id="2147483771" r:id="rId3"/>
  </p:sldMasterIdLst>
  <p:notesMasterIdLst>
    <p:notesMasterId r:id="rId20"/>
  </p:notesMasterIdLst>
  <p:handoutMasterIdLst>
    <p:handoutMasterId r:id="rId21"/>
  </p:handoutMasterIdLst>
  <p:sldIdLst>
    <p:sldId id="267" r:id="rId4"/>
    <p:sldId id="299" r:id="rId5"/>
    <p:sldId id="281" r:id="rId6"/>
    <p:sldId id="297" r:id="rId7"/>
    <p:sldId id="292" r:id="rId8"/>
    <p:sldId id="293" r:id="rId9"/>
    <p:sldId id="294" r:id="rId10"/>
    <p:sldId id="295" r:id="rId11"/>
    <p:sldId id="296" r:id="rId12"/>
    <p:sldId id="282" r:id="rId13"/>
    <p:sldId id="283" r:id="rId14"/>
    <p:sldId id="284" r:id="rId15"/>
    <p:sldId id="300" r:id="rId16"/>
    <p:sldId id="289" r:id="rId17"/>
    <p:sldId id="290" r:id="rId18"/>
    <p:sldId id="291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E5D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523D9-EF2C-9242-8C50-E4C04A0932BF}" type="datetimeFigureOut">
              <a:rPr lang="da-DK" smtClean="0"/>
              <a:t>12/12/13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F5390-3CEC-1E4E-BB56-F15642EBA9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690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F83FD4-3900-4EC9-AB4F-91FB24900C81}" type="datetimeFigureOut">
              <a:rPr lang="de-DE"/>
              <a:pPr>
                <a:defRPr/>
              </a:pPr>
              <a:t>12/12/13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8C677B-78D0-4C5F-95ED-D67D5FF6BF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777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AD3795-925E-474B-B576-31F6056810B2}" type="slidenum">
              <a:rPr lang="en-GB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118787" name="Text Box 2"/>
          <p:cNvSpPr txBox="1">
            <a:spLocks noChangeArrowheads="1"/>
          </p:cNvSpPr>
          <p:nvPr/>
        </p:nvSpPr>
        <p:spPr bwMode="auto">
          <a:xfrm>
            <a:off x="925513" y="685800"/>
            <a:ext cx="5010150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400">
              <a:solidFill>
                <a:srgbClr val="FFFFFF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12"/>
          <p:cNvSpPr txBox="1">
            <a:spLocks noGrp="1" noChangeArrowheads="1"/>
          </p:cNvSpPr>
          <p:nvPr/>
        </p:nvSpPr>
        <p:spPr bwMode="auto">
          <a:xfrm>
            <a:off x="3885453" y="8687751"/>
            <a:ext cx="2964540" cy="44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BEBC58DF-62F2-8D41-A671-1994D3BFE947}" type="slidenum">
              <a:rPr lang="en-GB" sz="120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3</a:t>
            </a:fld>
            <a:endParaRPr lang="en-GB" sz="120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93571" name="Text Box 2"/>
          <p:cNvSpPr txBox="1">
            <a:spLocks noChangeArrowheads="1"/>
          </p:cNvSpPr>
          <p:nvPr/>
        </p:nvSpPr>
        <p:spPr bwMode="auto">
          <a:xfrm>
            <a:off x="925718" y="685837"/>
            <a:ext cx="5009767" cy="34306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493572" name="Rectangle 3"/>
          <p:cNvSpPr>
            <a:spLocks noGrp="1" noChangeArrowheads="1"/>
          </p:cNvSpPr>
          <p:nvPr>
            <p:ph type="body"/>
          </p:nvPr>
        </p:nvSpPr>
        <p:spPr>
          <a:xfrm>
            <a:off x="914507" y="4343144"/>
            <a:ext cx="5022580" cy="411355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2520" tIns="46080" rIns="92520" bIns="46080" anchor="ctr"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http://</a:t>
            </a:r>
            <a:r>
              <a:rPr lang="da-DK" dirty="0" err="1" smtClean="0"/>
              <a:t>muttercourage.files.wordpress.com</a:t>
            </a:r>
            <a:r>
              <a:rPr lang="da-DK" dirty="0" smtClean="0"/>
              <a:t>/2008/03/</a:t>
            </a:r>
            <a:r>
              <a:rPr lang="da-DK" dirty="0" err="1" smtClean="0"/>
              <a:t>after_english_german.pdf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0730-CA10-4356-B56F-7542EBA38B6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69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9ACC7-30AC-4D8B-AABF-F6E6B253666B}" type="slidenum">
              <a:rPr lang="fr-F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8A840-1678-42CA-8574-62CF5EF24B6E}" type="slidenum">
              <a:rPr lang="fr-F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4D4EF-7BB7-4C0C-9294-E0400DD9D926}" type="slidenum">
              <a:rPr lang="fr-F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CAEFD-DC98-4B21-9A4B-AF511079D654}" type="slidenum">
              <a:rPr lang="fr-F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BDF88A-4CB7-4487-9BD8-97E82A27F3DF}" type="slidenum">
              <a:rPr lang="fr-F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3F378F6-D432-4A3C-93BF-4F42F9A506B8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B8EC7B1-7E83-4A8E-9F8F-D33BD14119E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5B1ADE1-379D-4DA7-8685-B69C0F0BCB21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307F1F-6253-44F1-9C61-44F67934C4C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EE38BB4-84CD-4D4C-8749-1AA5A93EC30A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0716799-6708-4498-8843-949C2BFFAF6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0D5889-2F76-4B77-99F7-D5F584E42114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E249104-4B4C-499F-8E8A-3D1F878B27E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2E0FB3B-9E1C-4CA7-B867-D90BA2DD5826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20C34AA-1973-49B1-912A-B5DE7C28772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2875" cy="14255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2A7714-676F-42C0-8B98-CD46799457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A64E97B-B88E-4126-B108-B423BC282BA1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BEEBFBB-CC6E-4A4C-B4F0-AB9EF7B52C3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2AD1E9B-3349-43D0-B5F6-C71BE066AF1A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8160E7-948D-4959-8D93-3358D050FE4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129BEA2-21E3-41DA-AD47-68531EF72C30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8734A83-6149-4C99-97FF-5759A2BC78E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5C8E643-7590-4AE2-9C4F-4C7A892EE95B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2484652-6578-4626-8F81-488C1095D1A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F2F523A-4C2F-474E-A58B-951C94DC5BC9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08A8514-02D9-4ACF-B6CE-C517C9BB66A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504B86-9C54-4FFD-A3AF-2CC9145D4AF0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111572-A3BA-49DF-80BC-0A5DFCD1EEA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ACBC72-708A-4197-8A67-34A71D0B9C49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81135C-E5E6-401A-B8C0-9DBBF3E315C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6679188-CAF3-45D1-9FEB-8482C34E0153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492F13A-BB9B-40E1-BFBE-298904CC6FE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CF2FA8B-FEDA-4FCC-AEFD-46A398776F85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201B320-770E-4666-835D-649ECD349DF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86569A5-35D9-4C86-A49C-3E724E1CB388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68B6FC2-7496-4AB3-B804-E9F33EA4CDB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B72EAA4-CA87-4A25-88DF-5DEFEC00BF1D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C0F3830-F2C4-49A5-9298-8693F7FC4EA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66B5C0E-7EF7-4A0D-AE81-E20ECD8BEC7D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4A61F3-2D64-423D-9746-2DC2DF6AA0F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DD2321-4FB4-4320-8CDB-ED89A3A14E5E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7C07733-D006-40B4-9CA0-3EA01CF92A9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F610FE8-030C-4AD4-B405-5118EF8C4F22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8239A74-4306-49C2-B963-61E3E1317DE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8933BB5-48A4-48A3-BB73-8151D8C55679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026411-BA8B-4F91-A012-E2DDAB84332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44431C2-5CE5-424B-860D-93E4B949C617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86BA1F7-69A0-4775-82B5-7A5B27E104F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C2D412F-08C3-4510-819A-A7745A216B4F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6BD231-1706-4206-9B50-64262BAEE45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8EC319B-8D36-4D66-9ED5-1DAA5ABE4B6F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9E67FC5-1D13-44FA-A379-25E5DDBFC66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F9D5C9E-60C8-4A83-AED3-6ACEE7EF056A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9CE3BF6-2C0C-45D1-88FC-1120DC2C969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9953129-1FD1-4120-AF26-A55743949258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97D0C88-0F99-472F-9E6D-2255A842598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6505D51-02C4-41FD-9BCE-F131639BD57E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D2C37BB-E5C3-4341-90BD-19838958461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97D281A-0F64-4639-B609-6F9713ABBC86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F2F3D61-E8E9-4E01-BF3B-C1A7B838388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68E2975-C2DA-4E63-9374-9C26599A0985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8241A8-81AF-40FB-BE6A-90BB82F4390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CCFA07B-59B5-4A11-8F20-B1D1BC2F540D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5EF2FEC-5A81-4735-BF89-6537D7AD3F7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B5F8C43-4211-451B-B591-A0DB32239556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CA7CAB7-7BAB-46DE-B01A-F8E8FB1C5A2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2EB803-B9B5-4F43-888A-CDD83A2E3597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79147A-8A30-413F-891C-259C312A3F4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4CC4566-92E1-4E1C-8A62-E594179FEF96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232C7C-621B-431C-A760-E86645A0934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C5061DB-7EC8-4187-8C81-B5F071799BC0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6055CA1-118E-46A1-A658-6C0843BEAC4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C9699B1-430B-4BA6-93E1-ECCDAEAD6913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9599D48-05D6-442C-B835-BBCC2D0C2FF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07CC96B-1A42-4B81-A852-24BFA225856C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6BA49A9-0276-48C5-98E0-914F2DD2CC7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2B93F2D-A8F6-49F8-8E79-4C7A3190270F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A910FD4-ED3A-4666-BBAE-A23F077BC39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D22A171-11C6-4104-AFA6-DE0068AC3FCF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E3DB69-5469-4168-B1BF-50E6D949699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0510F8A-4426-422B-AFBB-1566AA6F898F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2FA4C72-7F08-4C05-A65F-EFE96B00DE5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1BF05FC-2A54-4987-A308-AA0B11B5D827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941C05A-A9F1-42CF-B191-724CEE23EE5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pic>
        <p:nvPicPr>
          <p:cNvPr id="1031" name="Picture 7" descr="Fond_ppt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B85E840-A7E5-4A98-AB97-38E8BB630399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6E0250E-D809-421D-A392-C0236D5E84D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pic>
        <p:nvPicPr>
          <p:cNvPr id="73735" name="Picture 7" descr="Fond_pp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B6234F9-E59A-40A9-A9E7-2919B37ED291}" type="datetime1">
              <a:rPr lang="fr-FR"/>
              <a:pPr>
                <a:defRPr/>
              </a:pPr>
              <a:t>12/12/13</a:t>
            </a:fld>
            <a:endParaRPr lang="fr-FR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8712DED-10EF-4919-8733-200EA2CBA3E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pic>
        <p:nvPicPr>
          <p:cNvPr id="102407" name="Picture 7" descr="Fond_pp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ospitiweb.indire.it/ictavagnacco/deutsch/deutsch_nach_englisch/Ex_3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628800"/>
            <a:ext cx="8494712" cy="2952750"/>
          </a:xfrm>
          <a:solidFill>
            <a:srgbClr val="FFFFCC"/>
          </a:solidFill>
          <a:ln w="19080">
            <a:solidFill>
              <a:srgbClr val="C00000"/>
            </a:solidFill>
          </a:ln>
        </p:spPr>
        <p:txBody>
          <a:bodyPr/>
          <a:lstStyle/>
          <a:p>
            <a:pPr eaLnBrk="1" hangingPunct="1">
              <a:spcBef>
                <a:spcPct val="60000"/>
              </a:spcBef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smtClean="0">
                <a:solidFill>
                  <a:srgbClr val="800000"/>
                </a:solidFill>
              </a:rPr>
              <a:t>Integrated didactics: </a:t>
            </a:r>
            <a:br>
              <a:rPr lang="fr-FR" b="1" smtClean="0">
                <a:solidFill>
                  <a:srgbClr val="800000"/>
                </a:solidFill>
              </a:rPr>
            </a:br>
            <a:r>
              <a:rPr lang="fr-FR" b="1" i="1" smtClean="0">
                <a:solidFill>
                  <a:srgbClr val="800000"/>
                </a:solidFill>
              </a:rPr>
              <a:t>German after English</a:t>
            </a:r>
            <a:endParaRPr lang="en-GB" sz="3600" b="1" smtClean="0">
              <a:solidFill>
                <a:srgbClr val="336600"/>
              </a:solidFill>
            </a:endParaRPr>
          </a:p>
        </p:txBody>
      </p:sp>
      <p:grpSp>
        <p:nvGrpSpPr>
          <p:cNvPr id="191504" name="Group 16"/>
          <p:cNvGrpSpPr>
            <a:grpSpLocks/>
          </p:cNvGrpSpPr>
          <p:nvPr/>
        </p:nvGrpSpPr>
        <p:grpSpPr bwMode="auto">
          <a:xfrm>
            <a:off x="0" y="5949950"/>
            <a:ext cx="9144000" cy="908050"/>
            <a:chOff x="0" y="3748"/>
            <a:chExt cx="5760" cy="572"/>
          </a:xfrm>
        </p:grpSpPr>
        <p:sp>
          <p:nvSpPr>
            <p:cNvPr id="117764" name="Rectangle 9"/>
            <p:cNvSpPr>
              <a:spLocks noChangeArrowheads="1"/>
            </p:cNvSpPr>
            <p:nvPr/>
          </p:nvSpPr>
          <p:spPr bwMode="auto">
            <a:xfrm>
              <a:off x="0" y="3748"/>
              <a:ext cx="5760" cy="572"/>
            </a:xfrm>
            <a:prstGeom prst="rect">
              <a:avLst/>
            </a:prstGeom>
            <a:solidFill>
              <a:srgbClr val="94C66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z="2400">
                <a:solidFill>
                  <a:srgbClr val="FFFFFF"/>
                </a:solidFill>
              </a:endParaRPr>
            </a:p>
          </p:txBody>
        </p:sp>
        <p:pic>
          <p:nvPicPr>
            <p:cNvPr id="117765" name="Picture 8" descr="logo-carap_Def_22-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3799"/>
              <a:ext cx="1543" cy="479"/>
            </a:xfrm>
            <a:prstGeom prst="rect">
              <a:avLst/>
            </a:prstGeom>
            <a:gradFill rotWithShape="1">
              <a:gsLst>
                <a:gs pos="0">
                  <a:srgbClr val="FFFFCC">
                    <a:alpha val="34000"/>
                  </a:srgbClr>
                </a:gs>
                <a:gs pos="100000">
                  <a:srgbClr val="29292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17766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3" y="3748"/>
              <a:ext cx="3787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35275"/>
            <a:ext cx="5364162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475" name="AutoShape 27"/>
          <p:cNvSpPr>
            <a:spLocks noChangeArrowheads="1"/>
          </p:cNvSpPr>
          <p:nvPr/>
        </p:nvSpPr>
        <p:spPr bwMode="auto">
          <a:xfrm>
            <a:off x="3276600" y="71438"/>
            <a:ext cx="5830888" cy="1270000"/>
          </a:xfrm>
          <a:prstGeom prst="wedgeRoundRectCallout">
            <a:avLst>
              <a:gd name="adj1" fmla="val 17657"/>
              <a:gd name="adj2" fmla="val 103625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b="1"/>
              <a:t>Example taken from:</a:t>
            </a:r>
          </a:p>
          <a:p>
            <a:r>
              <a:rPr lang="de-DE" b="1"/>
              <a:t>Kursiša, A. &amp; Neuner, G. (2006). </a:t>
            </a:r>
            <a:r>
              <a:rPr lang="de-DE" b="1" i="1"/>
              <a:t>Deutsch ist easy – Methodische Grundlagen für Deutsch nach Englisch</a:t>
            </a:r>
            <a:r>
              <a:rPr lang="de-DE" b="1"/>
              <a:t>. Ismaning: Hueber.</a:t>
            </a:r>
            <a:endParaRPr lang="fr-FR" b="1"/>
          </a:p>
        </p:txBody>
      </p:sp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3492500" y="1844675"/>
            <a:ext cx="5651500" cy="936625"/>
          </a:xfrm>
          <a:prstGeom prst="wedgeRoundRectCallout">
            <a:avLst>
              <a:gd name="adj1" fmla="val -58847"/>
              <a:gd name="adj2" fmla="val -106949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b="1"/>
              <a:t>It is thought for students having already learnt some English and starting with learning German.</a:t>
            </a:r>
          </a:p>
          <a:p>
            <a:endParaRPr lang="fr-FR" b="1"/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10987238-DC09-4742-9FB8-A7FB26EF64FE}" type="slidenum">
              <a:rPr lang="fr-FR" sz="2400" b="1">
                <a:solidFill>
                  <a:schemeClr val="accent2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fr-FR" sz="2400" b="1">
              <a:solidFill>
                <a:schemeClr val="accent2"/>
              </a:solidFill>
            </a:endParaRP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0" y="44450"/>
            <a:ext cx="2771775" cy="620713"/>
          </a:xfrm>
          <a:prstGeom prst="rect">
            <a:avLst/>
          </a:prstGeom>
          <a:solidFill>
            <a:srgbClr val="DDDDDD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GB" sz="2000" b="1">
                <a:solidFill>
                  <a:srgbClr val="990000"/>
                </a:solidFill>
                <a:latin typeface="Arial Unicode MS" charset="0"/>
                <a:ea typeface="Arial Unicode MS" charset="0"/>
                <a:cs typeface="DejaVu Sans" charset="0"/>
              </a:rPr>
              <a:t>Integrated didactic  approach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51520" y="3031792"/>
            <a:ext cx="8744457" cy="365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smtClean="0"/>
              <a:t>Which knowledge, 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attitudes, skills can 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be developed by 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this activity?</a:t>
            </a:r>
            <a:br>
              <a:rPr lang="en-GB" sz="2600" dirty="0" smtClean="0"/>
            </a:br>
            <a:r>
              <a:rPr lang="fr-FR" sz="2600" dirty="0"/>
              <a:t/>
            </a:r>
            <a:br>
              <a:rPr lang="fr-FR" sz="2600" dirty="0"/>
            </a:b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47724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6643" name="Text Box 3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52C3188E-2650-7E41-B77F-FE7848DA850C}" type="slidenum">
              <a:rPr lang="fr-FR" sz="2400" b="1">
                <a:solidFill>
                  <a:schemeClr val="accent2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fr-FR" sz="2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3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251C0381-1255-5B4D-9410-FFB096F53415}" type="slidenum">
              <a:rPr lang="fr-FR" sz="2400" b="1">
                <a:solidFill>
                  <a:schemeClr val="accent2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fr-FR" sz="2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0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35275"/>
            <a:ext cx="5364162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475" name="AutoShape 27"/>
          <p:cNvSpPr>
            <a:spLocks noChangeArrowheads="1"/>
          </p:cNvSpPr>
          <p:nvPr/>
        </p:nvSpPr>
        <p:spPr bwMode="auto">
          <a:xfrm>
            <a:off x="3276600" y="71438"/>
            <a:ext cx="5830888" cy="1270000"/>
          </a:xfrm>
          <a:prstGeom prst="wedgeRoundRectCallout">
            <a:avLst>
              <a:gd name="adj1" fmla="val 17657"/>
              <a:gd name="adj2" fmla="val 103625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b="1"/>
              <a:t>Example taken from:</a:t>
            </a:r>
          </a:p>
          <a:p>
            <a:r>
              <a:rPr lang="de-DE" b="1"/>
              <a:t>Kursiša, A. &amp; Neuner, G. (2006). </a:t>
            </a:r>
            <a:r>
              <a:rPr lang="de-DE" b="1" i="1"/>
              <a:t>Deutsch ist easy – Methodische Grundlagen für Deutsch nach Englisch</a:t>
            </a:r>
            <a:r>
              <a:rPr lang="de-DE" b="1"/>
              <a:t>. Ismaning: Hueber.</a:t>
            </a:r>
            <a:endParaRPr lang="fr-FR" b="1"/>
          </a:p>
        </p:txBody>
      </p:sp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3492500" y="1844675"/>
            <a:ext cx="5651500" cy="936625"/>
          </a:xfrm>
          <a:prstGeom prst="wedgeRoundRectCallout">
            <a:avLst>
              <a:gd name="adj1" fmla="val -58847"/>
              <a:gd name="adj2" fmla="val -106949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b="1" dirty="0"/>
              <a:t>It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thought</a:t>
            </a:r>
            <a:r>
              <a:rPr lang="fr-FR" b="1" dirty="0"/>
              <a:t> for </a:t>
            </a:r>
            <a:r>
              <a:rPr lang="fr-FR" b="1" dirty="0" err="1"/>
              <a:t>students</a:t>
            </a:r>
            <a:r>
              <a:rPr lang="fr-FR" b="1" dirty="0"/>
              <a:t> </a:t>
            </a:r>
            <a:r>
              <a:rPr lang="fr-FR" b="1" dirty="0" err="1"/>
              <a:t>having</a:t>
            </a:r>
            <a:r>
              <a:rPr lang="fr-FR" b="1" dirty="0"/>
              <a:t> </a:t>
            </a:r>
            <a:r>
              <a:rPr lang="fr-FR" b="1" dirty="0" err="1"/>
              <a:t>already</a:t>
            </a:r>
            <a:r>
              <a:rPr lang="fr-FR" b="1" dirty="0"/>
              <a:t> </a:t>
            </a:r>
            <a:r>
              <a:rPr lang="fr-FR" b="1" dirty="0" err="1"/>
              <a:t>learnt</a:t>
            </a:r>
            <a:r>
              <a:rPr lang="fr-FR" b="1" dirty="0"/>
              <a:t> </a:t>
            </a:r>
            <a:r>
              <a:rPr lang="fr-FR" b="1" dirty="0" err="1"/>
              <a:t>some</a:t>
            </a:r>
            <a:r>
              <a:rPr lang="fr-FR" b="1" dirty="0"/>
              <a:t> English and </a:t>
            </a:r>
            <a:r>
              <a:rPr lang="fr-FR" b="1" dirty="0" err="1"/>
              <a:t>starting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learning</a:t>
            </a:r>
            <a:r>
              <a:rPr lang="fr-FR" b="1" dirty="0"/>
              <a:t> </a:t>
            </a:r>
            <a:r>
              <a:rPr lang="fr-FR" b="1" dirty="0" err="1"/>
              <a:t>German</a:t>
            </a:r>
            <a:r>
              <a:rPr lang="fr-FR" b="1" dirty="0"/>
              <a:t>.</a:t>
            </a:r>
          </a:p>
          <a:p>
            <a:endParaRPr lang="fr-FR" b="1" dirty="0"/>
          </a:p>
        </p:txBody>
      </p:sp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0" y="981074"/>
            <a:ext cx="3419872" cy="4392141"/>
          </a:xfrm>
          <a:prstGeom prst="wedgeRoundRectCallout">
            <a:avLst>
              <a:gd name="adj1" fmla="val -4542"/>
              <a:gd name="adj2" fmla="val 68389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material helps students to discover lexical similarities and grammatical </a:t>
            </a:r>
            <a:r>
              <a:rPr lang="en-US" sz="2200" dirty="0" smtClean="0"/>
              <a:t>differences </a:t>
            </a:r>
            <a:r>
              <a:rPr lang="en-US" sz="2200" dirty="0"/>
              <a:t>between both languages, as well as with their own mother tongue (and / or language of education) …</a:t>
            </a:r>
          </a:p>
          <a:p>
            <a:endParaRPr lang="en-US" sz="2200" dirty="0"/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10987238-DC09-4742-9FB8-A7FB26EF64FE}" type="slidenum">
              <a:rPr lang="fr-FR" sz="2400" b="1">
                <a:solidFill>
                  <a:schemeClr val="accent2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fr-FR" sz="2400" b="1">
              <a:solidFill>
                <a:schemeClr val="accent2"/>
              </a:solidFill>
            </a:endParaRP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0" y="44450"/>
            <a:ext cx="2771775" cy="620713"/>
          </a:xfrm>
          <a:prstGeom prst="rect">
            <a:avLst/>
          </a:prstGeom>
          <a:solidFill>
            <a:srgbClr val="DDDDDD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GB" sz="2000" b="1">
                <a:solidFill>
                  <a:srgbClr val="990000"/>
                </a:solidFill>
                <a:latin typeface="Arial Unicode MS" charset="0"/>
                <a:ea typeface="Arial Unicode MS" charset="0"/>
                <a:cs typeface="DejaVu Sans" charset="0"/>
              </a:rPr>
              <a:t>Integrated didactic  approach</a:t>
            </a:r>
          </a:p>
        </p:txBody>
      </p:sp>
    </p:spTree>
    <p:extLst>
      <p:ext uri="{BB962C8B-B14F-4D97-AF65-F5344CB8AC3E}">
        <p14:creationId xmlns:p14="http://schemas.microsoft.com/office/powerpoint/2010/main" val="33993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5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18488" cy="523875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2800" b="1" dirty="0" smtClean="0"/>
              <a:t>Possible </a:t>
            </a:r>
            <a:r>
              <a:rPr lang="fr-FR" sz="2800" b="1" dirty="0" err="1" smtClean="0"/>
              <a:t>results</a:t>
            </a:r>
            <a:endParaRPr lang="fr-FR" sz="2800" b="1" dirty="0" smtClean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90725"/>
            <a:ext cx="8229600" cy="38862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000" b="1" dirty="0" smtClean="0"/>
              <a:t>S 3.4.1 Can perceive direct lexical proximity	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b="1" dirty="0" smtClean="0"/>
              <a:t>S 3.7 Can compare the grammatical functioning of different languages	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b="1" dirty="0" smtClean="0"/>
              <a:t>S 5.3.3 Can establish grammatical regularities in an unfamiliar language on the basis of grammatical regularities in a familiar language / can carry out transfers at grammatical level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b="1" dirty="0" smtClean="0"/>
              <a:t>S 7.3.2 Can use knowledge and skills acquired in one language to learn another</a:t>
            </a:r>
          </a:p>
          <a:p>
            <a:pPr eaLnBrk="1" hangingPunct="1">
              <a:defRPr/>
            </a:pPr>
            <a:r>
              <a:rPr lang="en-US" sz="2000" b="1" dirty="0" smtClean="0"/>
              <a:t>S 1.1.3 Can resort to a known °language / culture° with a view to developing an analysis of another °language / culture°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sz="2000" b="1" dirty="0" smtClean="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2160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b="1">
                <a:cs typeface="Arial" charset="0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236724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18488" cy="523875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2800" b="1" smtClean="0"/>
              <a:t>Possible results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2303462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000" b="1" dirty="0" smtClean="0"/>
              <a:t>K 6.6 Knows that there is no word for word equivalence from one language to another 	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b="1" dirty="0" smtClean="0"/>
              <a:t>K 6.7 Knows that words may be constructed differently in different languages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b="1" dirty="0" smtClean="0"/>
              <a:t>K 7.2 Knows that one can build on the (structural / discursive / pragmatic) similarities between languages in order to learn languages </a:t>
            </a:r>
            <a:endParaRPr lang="fr-FR" sz="2000" b="1" dirty="0" smtClean="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2160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b="1">
                <a:cs typeface="Arial" charset="0"/>
              </a:rPr>
              <a:t>Knowledge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57200" y="4294188"/>
            <a:ext cx="822960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bg2"/>
              </a:buClr>
              <a:buSzPct val="75000"/>
              <a:buFont typeface="Wingdings" charset="0"/>
              <a:buChar char="n"/>
              <a:defRPr/>
            </a:pPr>
            <a:r>
              <a:rPr lang="en-US" sz="2000" b="1" dirty="0">
                <a:cs typeface="Arial" charset="0"/>
              </a:rPr>
              <a:t>A 15.2 Considering every °language / culture° as “something” accessible (some aspects of which are already known)	</a:t>
            </a:r>
          </a:p>
          <a:p>
            <a:pPr marL="342900" indent="-342900">
              <a:buClr>
                <a:schemeClr val="bg2"/>
              </a:buClr>
              <a:buSzPct val="75000"/>
              <a:buFont typeface="Wingdings" charset="0"/>
              <a:buChar char="n"/>
              <a:defRPr/>
            </a:pPr>
            <a:r>
              <a:rPr lang="en-US" sz="2000" b="1" dirty="0">
                <a:cs typeface="Arial" charset="0"/>
              </a:rPr>
              <a:t>A 17.4 Having confidence °in one’s own abilities in language learning / in one’s abilities to extend one’s own linguistic competences°</a:t>
            </a:r>
          </a:p>
          <a:p>
            <a:pPr marL="342900" indent="-342900">
              <a:buClr>
                <a:schemeClr val="bg2"/>
              </a:buClr>
              <a:buSzPct val="75000"/>
              <a:buFont typeface="Wingdings" charset="0"/>
              <a:buChar char="n"/>
              <a:defRPr/>
            </a:pPr>
            <a:r>
              <a:rPr lang="en-US" sz="2000" b="1" dirty="0">
                <a:cs typeface="Arial" charset="0"/>
              </a:rPr>
              <a:t>A 18.1 A positive attitude towards the learning of languages (and the speakers who speak them)</a:t>
            </a:r>
            <a:endParaRPr lang="fr-FR" sz="2000" b="1" dirty="0">
              <a:cs typeface="Arial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23850" y="3773488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b="1">
                <a:cs typeface="Arial" charset="0"/>
              </a:rPr>
              <a:t>Attitudes</a:t>
            </a:r>
          </a:p>
        </p:txBody>
      </p:sp>
    </p:spTree>
    <p:extLst>
      <p:ext uri="{BB962C8B-B14F-4D97-AF65-F5344CB8AC3E}">
        <p14:creationId xmlns:p14="http://schemas.microsoft.com/office/powerpoint/2010/main" val="244780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b="1" dirty="0" err="1" smtClean="0"/>
              <a:t>Integrated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Didactics</a:t>
            </a:r>
            <a:r>
              <a:rPr lang="fr-FR" sz="3200" b="1" dirty="0" smtClean="0"/>
              <a:t> and the </a:t>
            </a:r>
            <a:r>
              <a:rPr lang="fr-FR" sz="3200" b="1" dirty="0" err="1" smtClean="0"/>
              <a:t>Lithuanian</a:t>
            </a:r>
            <a:r>
              <a:rPr lang="fr-FR" sz="3200" b="1" dirty="0" smtClean="0"/>
              <a:t> Curriculum – Discussion 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For </a:t>
            </a:r>
            <a:r>
              <a:rPr lang="fr-FR" dirty="0" err="1" smtClean="0"/>
              <a:t>whom</a:t>
            </a:r>
            <a:r>
              <a:rPr lang="fr-FR" dirty="0" smtClean="0"/>
              <a:t>?</a:t>
            </a:r>
          </a:p>
          <a:p>
            <a:pPr eaLnBrk="1" hangingPunct="1">
              <a:defRPr/>
            </a:pPr>
            <a:r>
              <a:rPr lang="fr-FR" dirty="0" err="1" smtClean="0"/>
              <a:t>When</a:t>
            </a:r>
            <a:r>
              <a:rPr lang="fr-FR" dirty="0" smtClean="0"/>
              <a:t>?</a:t>
            </a:r>
          </a:p>
          <a:p>
            <a:pPr eaLnBrk="1" hangingPunct="1">
              <a:defRPr/>
            </a:pPr>
            <a:r>
              <a:rPr lang="fr-FR" dirty="0" smtClean="0"/>
              <a:t>How?</a:t>
            </a:r>
          </a:p>
          <a:p>
            <a:pPr eaLnBrk="1" hangingPunct="1">
              <a:defRPr/>
            </a:pPr>
            <a:r>
              <a:rPr lang="fr-FR" dirty="0" smtClean="0"/>
              <a:t>…</a:t>
            </a:r>
          </a:p>
          <a:p>
            <a:pPr eaLnBrk="1" hangingPunct="1">
              <a:defRPr/>
            </a:pPr>
            <a:r>
              <a:rPr lang="fr-FR" dirty="0" smtClean="0"/>
              <a:t>…</a:t>
            </a:r>
          </a:p>
          <a:p>
            <a:pPr eaLnBrk="1" hangingPunct="1">
              <a:defRPr/>
            </a:pPr>
            <a:r>
              <a:rPr lang="fr-FR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5088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Calibri" charset="0"/>
                <a:cs typeface="Arial" charset="0"/>
              </a:rPr>
              <a:t>Four pluralistic approaches </a:t>
            </a:r>
            <a:endParaRPr lang="da-DK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288" y="2133600"/>
            <a:ext cx="8569325" cy="39925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fr-FR" dirty="0" smtClean="0">
              <a:ea typeface="Arial"/>
              <a:cs typeface="Arial"/>
            </a:endParaRPr>
          </a:p>
          <a:p>
            <a:pPr>
              <a:defRPr/>
            </a:pPr>
            <a:r>
              <a:rPr lang="fr-FR" dirty="0" err="1" smtClean="0">
                <a:ea typeface="Arial"/>
                <a:cs typeface="Arial"/>
              </a:rPr>
              <a:t>Integrated</a:t>
            </a:r>
            <a:r>
              <a:rPr lang="fr-FR" dirty="0" smtClean="0">
                <a:ea typeface="Arial"/>
                <a:cs typeface="Arial"/>
              </a:rPr>
              <a:t> </a:t>
            </a:r>
            <a:r>
              <a:rPr lang="fr-FR" dirty="0" err="1" smtClean="0">
                <a:ea typeface="Arial"/>
                <a:cs typeface="Arial"/>
              </a:rPr>
              <a:t>didactic</a:t>
            </a:r>
            <a:r>
              <a:rPr lang="fr-FR" dirty="0" smtClean="0">
                <a:ea typeface="Arial"/>
                <a:cs typeface="Arial"/>
              </a:rPr>
              <a:t> </a:t>
            </a:r>
            <a:r>
              <a:rPr lang="fr-FR" dirty="0" err="1" smtClean="0">
                <a:ea typeface="Arial"/>
                <a:cs typeface="Arial"/>
              </a:rPr>
              <a:t>approach</a:t>
            </a:r>
            <a:r>
              <a:rPr lang="fr-FR" dirty="0" smtClean="0">
                <a:ea typeface="Arial"/>
                <a:cs typeface="Arial"/>
              </a:rPr>
              <a:t> to </a:t>
            </a:r>
            <a:r>
              <a:rPr lang="fr-FR" dirty="0" err="1" smtClean="0">
                <a:ea typeface="Arial"/>
                <a:cs typeface="Arial"/>
              </a:rPr>
              <a:t>languages</a:t>
            </a:r>
            <a:endParaRPr lang="fr-FR" dirty="0" smtClean="0">
              <a:ea typeface="Arial"/>
              <a:cs typeface="Arial"/>
            </a:endParaRPr>
          </a:p>
          <a:p>
            <a:pPr>
              <a:defRPr/>
            </a:pPr>
            <a:r>
              <a:rPr lang="fr-FR" dirty="0" err="1" smtClean="0">
                <a:ea typeface="Arial"/>
                <a:cs typeface="Arial"/>
              </a:rPr>
              <a:t>Intercomprehension</a:t>
            </a:r>
            <a:r>
              <a:rPr lang="fr-FR" dirty="0" smtClean="0">
                <a:ea typeface="Arial"/>
                <a:cs typeface="Arial"/>
              </a:rPr>
              <a:t> </a:t>
            </a:r>
            <a:r>
              <a:rPr lang="fr-FR" dirty="0" err="1" smtClean="0">
                <a:ea typeface="Arial"/>
                <a:cs typeface="Arial"/>
              </a:rPr>
              <a:t>between</a:t>
            </a:r>
            <a:r>
              <a:rPr lang="fr-FR" dirty="0" smtClean="0">
                <a:ea typeface="Arial"/>
                <a:cs typeface="Arial"/>
              </a:rPr>
              <a:t> </a:t>
            </a:r>
            <a:r>
              <a:rPr lang="fr-FR" dirty="0" err="1" smtClean="0">
                <a:ea typeface="Arial"/>
                <a:cs typeface="Arial"/>
              </a:rPr>
              <a:t>related</a:t>
            </a:r>
            <a:r>
              <a:rPr lang="fr-FR" dirty="0" smtClean="0">
                <a:ea typeface="Arial"/>
                <a:cs typeface="Arial"/>
              </a:rPr>
              <a:t> </a:t>
            </a:r>
            <a:r>
              <a:rPr lang="fr-FR" dirty="0" err="1" smtClean="0">
                <a:ea typeface="Arial"/>
                <a:cs typeface="Arial"/>
              </a:rPr>
              <a:t>languages</a:t>
            </a:r>
            <a:endParaRPr lang="fr-FR" dirty="0" smtClean="0">
              <a:ea typeface="Arial"/>
              <a:cs typeface="Arial"/>
            </a:endParaRPr>
          </a:p>
          <a:p>
            <a:pPr>
              <a:defRPr/>
            </a:pPr>
            <a:r>
              <a:rPr lang="fr-FR" dirty="0" err="1" smtClean="0">
                <a:ea typeface="Arial"/>
                <a:cs typeface="Arial"/>
              </a:rPr>
              <a:t>Awakening</a:t>
            </a:r>
            <a:r>
              <a:rPr lang="fr-FR" dirty="0" smtClean="0">
                <a:ea typeface="Arial"/>
                <a:cs typeface="Arial"/>
              </a:rPr>
              <a:t> to </a:t>
            </a:r>
            <a:r>
              <a:rPr lang="fr-FR" dirty="0" err="1" smtClean="0">
                <a:ea typeface="Arial"/>
                <a:cs typeface="Arial"/>
              </a:rPr>
              <a:t>languages</a:t>
            </a:r>
            <a:endParaRPr lang="fr-FR" dirty="0" smtClean="0">
              <a:ea typeface="Arial"/>
              <a:cs typeface="Arial"/>
            </a:endParaRPr>
          </a:p>
          <a:p>
            <a:pPr>
              <a:defRPr/>
            </a:pPr>
            <a:r>
              <a:rPr lang="fr-FR" dirty="0" smtClean="0">
                <a:ea typeface="Arial"/>
                <a:cs typeface="Arial"/>
              </a:rPr>
              <a:t>The </a:t>
            </a:r>
            <a:r>
              <a:rPr lang="fr-FR" dirty="0" err="1" smtClean="0">
                <a:ea typeface="Arial"/>
                <a:cs typeface="Arial"/>
              </a:rPr>
              <a:t>intercultural</a:t>
            </a:r>
            <a:r>
              <a:rPr lang="fr-FR" dirty="0" smtClean="0">
                <a:ea typeface="Arial"/>
                <a:cs typeface="Arial"/>
              </a:rPr>
              <a:t> </a:t>
            </a:r>
            <a:r>
              <a:rPr lang="fr-FR" dirty="0" err="1" smtClean="0">
                <a:ea typeface="Arial"/>
                <a:cs typeface="Arial"/>
              </a:rPr>
              <a:t>approach</a:t>
            </a:r>
            <a:endParaRPr lang="fr-FR" dirty="0" smtClean="0">
              <a:ea typeface="Arial"/>
              <a:cs typeface="Arial"/>
            </a:endParaRPr>
          </a:p>
          <a:p>
            <a:pPr marL="0" indent="0">
              <a:buFont typeface="Arial" charset="0"/>
              <a:buNone/>
              <a:defRPr/>
            </a:pPr>
            <a:endParaRPr lang="fr-FR" dirty="0" smtClean="0">
              <a:ea typeface="Arial"/>
              <a:cs typeface="Arial"/>
            </a:endParaRPr>
          </a:p>
          <a:p>
            <a:pPr marL="0" indent="0">
              <a:buFont typeface="Arial" charset="0"/>
              <a:buNone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199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47" name="Text Box 11"/>
          <p:cNvSpPr txBox="1">
            <a:spLocks noChangeArrowheads="1"/>
          </p:cNvSpPr>
          <p:nvPr/>
        </p:nvSpPr>
        <p:spPr bwMode="auto">
          <a:xfrm>
            <a:off x="539750" y="2565400"/>
            <a:ext cx="8077200" cy="669925"/>
          </a:xfrm>
          <a:prstGeom prst="rect">
            <a:avLst/>
          </a:prstGeom>
          <a:solidFill>
            <a:srgbClr val="F8FABE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i="1">
                <a:solidFill>
                  <a:srgbClr val="000000"/>
                </a:solidFill>
                <a:latin typeface="Arial Unicode MS" charset="0"/>
                <a:ea typeface="Arial Unicode MS" charset="0"/>
                <a:cs typeface="DejaVu Sans" charset="0"/>
              </a:rPr>
              <a:t>Integrated didactic approach</a:t>
            </a:r>
            <a:endParaRPr lang="en-GB" sz="3600" b="1" i="1">
              <a:solidFill>
                <a:srgbClr val="000000"/>
              </a:solidFill>
              <a:latin typeface="Times New Roman" charset="0"/>
              <a:ea typeface="Arial Unicode MS" charset="0"/>
              <a:cs typeface="DejaVu Sans" charset="0"/>
            </a:endParaRPr>
          </a:p>
        </p:txBody>
      </p:sp>
      <p:sp>
        <p:nvSpPr>
          <p:cNvPr id="492548" name="AutoShape 6"/>
          <p:cNvSpPr>
            <a:spLocks noChangeArrowheads="1"/>
          </p:cNvSpPr>
          <p:nvPr/>
        </p:nvSpPr>
        <p:spPr bwMode="auto">
          <a:xfrm>
            <a:off x="250825" y="3529012"/>
            <a:ext cx="8893175" cy="3257550"/>
          </a:xfrm>
          <a:prstGeom prst="wedgeRoundRectCallout">
            <a:avLst>
              <a:gd name="adj1" fmla="val -46579"/>
              <a:gd name="adj2" fmla="val -58236"/>
              <a:gd name="adj3" fmla="val 16667"/>
            </a:avLst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54343" name="Text Box 7"/>
          <p:cNvSpPr txBox="1">
            <a:spLocks noChangeArrowheads="1"/>
          </p:cNvSpPr>
          <p:nvPr/>
        </p:nvSpPr>
        <p:spPr bwMode="auto">
          <a:xfrm>
            <a:off x="684213" y="3789363"/>
            <a:ext cx="77771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fr-FR" sz="2400" b="1">
                <a:solidFill>
                  <a:schemeClr val="tx2"/>
                </a:solidFill>
                <a:latin typeface="Times New Roman" charset="0"/>
                <a:cs typeface="DejaVu Sans" charset="0"/>
              </a:rPr>
              <a:t>  </a:t>
            </a:r>
            <a:r>
              <a:rPr lang="en-US" sz="2000" b="1">
                <a:cs typeface="Arial Unicode MS" charset="0"/>
              </a:rPr>
              <a:t>It is directed towards helping learners establish links between </a:t>
            </a:r>
            <a:r>
              <a:rPr lang="en-US" sz="2000" b="1">
                <a:solidFill>
                  <a:srgbClr val="800000"/>
                </a:solidFill>
                <a:cs typeface="Arial Unicode MS" charset="0"/>
              </a:rPr>
              <a:t>all languages studied within the school curriculum</a:t>
            </a:r>
            <a:r>
              <a:rPr lang="en-US" sz="2000" b="1">
                <a:cs typeface="Arial Unicode MS" charset="0"/>
              </a:rPr>
              <a:t> (including </a:t>
            </a:r>
            <a:r>
              <a:rPr lang="en-US" sz="2000" b="1">
                <a:solidFill>
                  <a:srgbClr val="800000"/>
                </a:solidFill>
                <a:cs typeface="Arial Unicode MS" charset="0"/>
              </a:rPr>
              <a:t>the language(s) of instruction</a:t>
            </a:r>
            <a:r>
              <a:rPr lang="pl-PL" sz="2000" b="1">
                <a:cs typeface="Arial Unicode MS" charset="0"/>
              </a:rPr>
              <a:t>).</a:t>
            </a:r>
            <a:endParaRPr lang="fr-FR" sz="2000" b="1">
              <a:cs typeface="Arial Unicode MS" charset="0"/>
            </a:endParaRPr>
          </a:p>
          <a:p>
            <a:pPr eaLnBrk="1" hangingPunct="1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fr-FR" sz="2000" b="1">
              <a:cs typeface="Arial Unicode MS" charset="0"/>
            </a:endParaRPr>
          </a:p>
        </p:txBody>
      </p:sp>
      <p:sp>
        <p:nvSpPr>
          <p:cNvPr id="654344" name="Text Box 8"/>
          <p:cNvSpPr txBox="1">
            <a:spLocks noChangeArrowheads="1"/>
          </p:cNvSpPr>
          <p:nvPr/>
        </p:nvSpPr>
        <p:spPr bwMode="auto">
          <a:xfrm>
            <a:off x="647700" y="4964113"/>
            <a:ext cx="828040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fr-FR" sz="2400" b="1">
                <a:latin typeface="Times New Roman" charset="0"/>
                <a:cs typeface="DejaVu Sans" charset="0"/>
              </a:rPr>
              <a:t>  </a:t>
            </a:r>
            <a:r>
              <a:rPr lang="en-US" sz="2000" b="1"/>
              <a:t>It makes it possible to implement a general principle underlying every learning process:  </a:t>
            </a:r>
            <a:r>
              <a:rPr lang="en-US" sz="2000" b="1">
                <a:solidFill>
                  <a:srgbClr val="800000"/>
                </a:solidFill>
              </a:rPr>
              <a:t>relying on what is known to deal with what is less known</a:t>
            </a:r>
            <a:r>
              <a:rPr lang="en-US" sz="2000" b="1"/>
              <a:t> - on the language of schooling to tackle the first foreign language, on these both languages to find a way into the second foreign language, and so on... </a:t>
            </a:r>
            <a:r>
              <a:rPr lang="en-US" sz="2000" b="1">
                <a:solidFill>
                  <a:srgbClr val="800000"/>
                </a:solidFill>
              </a:rPr>
              <a:t>not forgetting the feedback effects of such synergies</a:t>
            </a:r>
            <a:r>
              <a:rPr lang="en-US" sz="2000" b="1"/>
              <a:t>. </a:t>
            </a:r>
            <a:endParaRPr lang="fr-FR" sz="2000" b="1"/>
          </a:p>
        </p:txBody>
      </p:sp>
      <p:sp>
        <p:nvSpPr>
          <p:cNvPr id="492552" name="Text Box 3"/>
          <p:cNvSpPr txBox="1">
            <a:spLocks noChangeArrowheads="1"/>
          </p:cNvSpPr>
          <p:nvPr/>
        </p:nvSpPr>
        <p:spPr bwMode="auto">
          <a:xfrm>
            <a:off x="8604250" y="638810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fld id="{01C3D43D-4B77-8B47-A3E7-013158D4BEE7}" type="slidenum">
              <a:rPr lang="fr-FR" sz="2400" b="1">
                <a:solidFill>
                  <a:schemeClr val="accent2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fr-FR" sz="2400" b="1">
              <a:solidFill>
                <a:schemeClr val="accent2"/>
              </a:solidFill>
            </a:endParaRPr>
          </a:p>
        </p:txBody>
      </p:sp>
      <p:sp>
        <p:nvSpPr>
          <p:cNvPr id="492553" name="Rectangle 2"/>
          <p:cNvSpPr>
            <a:spLocks noChangeArrowheads="1"/>
          </p:cNvSpPr>
          <p:nvPr/>
        </p:nvSpPr>
        <p:spPr bwMode="auto">
          <a:xfrm>
            <a:off x="611188" y="404813"/>
            <a:ext cx="7958137" cy="863600"/>
          </a:xfrm>
          <a:prstGeom prst="rect">
            <a:avLst/>
          </a:prstGeom>
          <a:solidFill>
            <a:srgbClr val="CC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i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Pluralistic approaches to languages and cultures</a:t>
            </a:r>
            <a:endParaRPr lang="en-GB" sz="2800" b="1" i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Four pluralistic approaches</a:t>
            </a:r>
          </a:p>
        </p:txBody>
      </p:sp>
    </p:spTree>
    <p:extLst>
      <p:ext uri="{BB962C8B-B14F-4D97-AF65-F5344CB8AC3E}">
        <p14:creationId xmlns:p14="http://schemas.microsoft.com/office/powerpoint/2010/main" val="7883977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5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7" grpId="0" animBg="1"/>
      <p:bldP spid="654347" grpId="1" animBg="1"/>
      <p:bldP spid="654343" grpId="0"/>
      <p:bldP spid="6543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Anna Maria </a:t>
            </a:r>
            <a:r>
              <a:rPr lang="da-DK" sz="3200" dirty="0" err="1" smtClean="0"/>
              <a:t>Curci</a:t>
            </a:r>
            <a:r>
              <a:rPr lang="da-DK" sz="3200" dirty="0" smtClean="0"/>
              <a:t> (2008),  </a:t>
            </a:r>
            <a:r>
              <a:rPr lang="da-DK" sz="3200" dirty="0"/>
              <a:t/>
            </a:r>
            <a:br>
              <a:rPr lang="da-DK" sz="3200" dirty="0"/>
            </a:br>
            <a:r>
              <a:rPr lang="da-DK" sz="3200" i="1" dirty="0" err="1" smtClean="0"/>
              <a:t>After</a:t>
            </a:r>
            <a:r>
              <a:rPr lang="da-DK" sz="3200" i="1" dirty="0" smtClean="0"/>
              <a:t> </a:t>
            </a:r>
            <a:r>
              <a:rPr lang="da-DK" sz="3200" i="1" dirty="0"/>
              <a:t>English, German</a:t>
            </a:r>
            <a:r>
              <a:rPr lang="da-DK" sz="3200" dirty="0"/>
              <a:t>.</a:t>
            </a:r>
            <a:br>
              <a:rPr lang="da-DK" sz="3200" dirty="0"/>
            </a:br>
            <a:r>
              <a:rPr lang="da-DK" sz="3200" dirty="0"/>
              <a:t> </a:t>
            </a:r>
            <a:r>
              <a:rPr lang="da-DK" sz="3200" dirty="0" err="1"/>
              <a:t>A</a:t>
            </a:r>
            <a:r>
              <a:rPr lang="da-DK" sz="3200" dirty="0" err="1" smtClean="0"/>
              <a:t>ffinities</a:t>
            </a:r>
            <a:r>
              <a:rPr lang="da-DK" sz="3200" dirty="0" smtClean="0"/>
              <a:t> </a:t>
            </a:r>
            <a:r>
              <a:rPr lang="da-DK" sz="3200" dirty="0" err="1"/>
              <a:t>between</a:t>
            </a:r>
            <a:r>
              <a:rPr lang="da-DK" sz="3200" dirty="0"/>
              <a:t> German and English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916832"/>
            <a:ext cx="7762875" cy="4233863"/>
          </a:xfrm>
        </p:spPr>
        <p:txBody>
          <a:bodyPr/>
          <a:lstStyle/>
          <a:p>
            <a:r>
              <a:rPr lang="da-DK" sz="2400" dirty="0" err="1"/>
              <a:t>c</a:t>
            </a:r>
            <a:r>
              <a:rPr lang="da-DK" sz="2400" dirty="0" err="1" smtClean="0"/>
              <a:t>ommon</a:t>
            </a:r>
            <a:r>
              <a:rPr lang="da-DK" sz="2400" dirty="0" smtClean="0"/>
              <a:t> sounds </a:t>
            </a:r>
            <a:endParaRPr lang="da-DK" sz="2400" dirty="0"/>
          </a:p>
          <a:p>
            <a:r>
              <a:rPr lang="da-DK" sz="2400" dirty="0" err="1"/>
              <a:t>c</a:t>
            </a:r>
            <a:r>
              <a:rPr lang="da-DK" sz="2400" dirty="0" err="1" smtClean="0"/>
              <a:t>ommon</a:t>
            </a:r>
            <a:r>
              <a:rPr lang="da-DK" sz="2400" dirty="0" smtClean="0"/>
              <a:t> </a:t>
            </a:r>
            <a:r>
              <a:rPr lang="da-DK" sz="2400" dirty="0" err="1" smtClean="0"/>
              <a:t>vocabulary</a:t>
            </a:r>
            <a:r>
              <a:rPr lang="da-DK" sz="2400" dirty="0" smtClean="0"/>
              <a:t>: 600 </a:t>
            </a:r>
            <a:r>
              <a:rPr lang="da-DK" sz="2400" dirty="0" err="1"/>
              <a:t>words</a:t>
            </a:r>
            <a:r>
              <a:rPr lang="da-DK" sz="2400" dirty="0"/>
              <a:t> (</a:t>
            </a:r>
            <a:r>
              <a:rPr lang="da-DK" sz="2400" dirty="0" err="1"/>
              <a:t>Hufeisen</a:t>
            </a:r>
            <a:r>
              <a:rPr lang="da-DK" sz="2400" dirty="0"/>
              <a:t>, 1993)  </a:t>
            </a:r>
          </a:p>
          <a:p>
            <a:r>
              <a:rPr lang="da-DK" sz="2400" dirty="0" smtClean="0"/>
              <a:t>possessive </a:t>
            </a:r>
            <a:r>
              <a:rPr lang="da-DK" sz="2400" dirty="0" err="1"/>
              <a:t>adjectives</a:t>
            </a:r>
            <a:r>
              <a:rPr lang="da-DK" sz="2400" dirty="0"/>
              <a:t>: </a:t>
            </a:r>
            <a:r>
              <a:rPr lang="da-DK" sz="2400" i="1" dirty="0" smtClean="0"/>
              <a:t>his </a:t>
            </a:r>
            <a:r>
              <a:rPr lang="da-DK" sz="2400" i="1" dirty="0"/>
              <a:t>son = </a:t>
            </a:r>
            <a:r>
              <a:rPr lang="da-DK" sz="2400" i="1" dirty="0" err="1"/>
              <a:t>sein</a:t>
            </a:r>
            <a:r>
              <a:rPr lang="da-DK" sz="2400" i="1" dirty="0"/>
              <a:t> Sohn, her son = </a:t>
            </a:r>
            <a:r>
              <a:rPr lang="da-DK" sz="2400" i="1" dirty="0" err="1"/>
              <a:t>ihr</a:t>
            </a:r>
            <a:r>
              <a:rPr lang="da-DK" sz="2400" i="1" dirty="0"/>
              <a:t> </a:t>
            </a:r>
            <a:r>
              <a:rPr lang="da-DK" sz="2400" i="1" dirty="0" smtClean="0"/>
              <a:t>Sohn</a:t>
            </a:r>
            <a:endParaRPr lang="da-DK" sz="2400" i="1" dirty="0"/>
          </a:p>
          <a:p>
            <a:r>
              <a:rPr lang="da-DK" sz="2400" dirty="0" err="1"/>
              <a:t>c</a:t>
            </a:r>
            <a:r>
              <a:rPr lang="da-DK" sz="2400" dirty="0" err="1" smtClean="0"/>
              <a:t>omparatives</a:t>
            </a:r>
            <a:r>
              <a:rPr lang="da-DK" sz="2400" dirty="0" smtClean="0"/>
              <a:t>, superlatives</a:t>
            </a:r>
            <a:r>
              <a:rPr lang="da-DK" sz="2400" dirty="0"/>
              <a:t>: </a:t>
            </a:r>
            <a:r>
              <a:rPr lang="da-DK" sz="2400" i="1" dirty="0" smtClean="0"/>
              <a:t>long</a:t>
            </a:r>
            <a:r>
              <a:rPr lang="da-DK" sz="2400" i="1" dirty="0"/>
              <a:t>, longer, the </a:t>
            </a:r>
            <a:r>
              <a:rPr lang="da-DK" sz="2400" i="1" dirty="0" err="1" smtClean="0"/>
              <a:t>longest</a:t>
            </a:r>
            <a:r>
              <a:rPr lang="da-DK" sz="2400" i="1" dirty="0"/>
              <a:t> =</a:t>
            </a:r>
            <a:r>
              <a:rPr lang="da-DK" sz="2400" i="1" dirty="0" smtClean="0"/>
              <a:t> lang</a:t>
            </a:r>
            <a:r>
              <a:rPr lang="da-DK" sz="2400" i="1" dirty="0"/>
              <a:t>, </a:t>
            </a:r>
            <a:r>
              <a:rPr lang="da-DK" sz="2400" i="1" dirty="0" err="1"/>
              <a:t>länger</a:t>
            </a:r>
            <a:r>
              <a:rPr lang="da-DK" sz="2400" i="1" dirty="0"/>
              <a:t>, am </a:t>
            </a:r>
            <a:r>
              <a:rPr lang="da-DK" sz="2400" i="1" dirty="0" err="1" smtClean="0"/>
              <a:t>längsten</a:t>
            </a:r>
            <a:endParaRPr lang="da-DK" sz="2400" i="1" dirty="0" smtClean="0"/>
          </a:p>
          <a:p>
            <a:r>
              <a:rPr lang="da-DK" sz="2400" dirty="0" err="1" smtClean="0"/>
              <a:t>strong</a:t>
            </a:r>
            <a:r>
              <a:rPr lang="da-DK" sz="2400" dirty="0" smtClean="0"/>
              <a:t> </a:t>
            </a:r>
            <a:r>
              <a:rPr lang="da-DK" sz="2400" dirty="0" err="1"/>
              <a:t>verbs</a:t>
            </a:r>
            <a:r>
              <a:rPr lang="da-DK" sz="2400" dirty="0"/>
              <a:t>: </a:t>
            </a:r>
            <a:r>
              <a:rPr lang="da-DK" sz="2400" i="1" dirty="0" err="1" smtClean="0"/>
              <a:t>sing</a:t>
            </a:r>
            <a:r>
              <a:rPr lang="da-DK" sz="2400" i="1" dirty="0" smtClean="0"/>
              <a:t>, sang, </a:t>
            </a:r>
            <a:r>
              <a:rPr lang="da-DK" sz="2400" i="1" dirty="0" err="1" smtClean="0"/>
              <a:t>sung</a:t>
            </a:r>
            <a:r>
              <a:rPr lang="da-DK" sz="2400" i="1" dirty="0"/>
              <a:t> =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singen</a:t>
            </a:r>
            <a:r>
              <a:rPr lang="da-DK" sz="2400" i="1" dirty="0" smtClean="0"/>
              <a:t>, sang, </a:t>
            </a:r>
            <a:r>
              <a:rPr lang="da-DK" sz="2400" i="1" dirty="0" err="1" smtClean="0"/>
              <a:t>gesungen</a:t>
            </a:r>
            <a:endParaRPr lang="da-DK" sz="2400" i="1" dirty="0" smtClean="0"/>
          </a:p>
          <a:p>
            <a:r>
              <a:rPr lang="da-DK" sz="2400" dirty="0" err="1" smtClean="0"/>
              <a:t>word</a:t>
            </a:r>
            <a:r>
              <a:rPr lang="da-DK" sz="2400" dirty="0" smtClean="0"/>
              <a:t> </a:t>
            </a:r>
            <a:r>
              <a:rPr lang="da-DK" sz="2400" dirty="0"/>
              <a:t>formation </a:t>
            </a:r>
            <a:r>
              <a:rPr lang="da-DK" sz="2400" dirty="0" smtClean="0"/>
              <a:t>principles: </a:t>
            </a:r>
            <a:r>
              <a:rPr lang="da-DK" sz="2400" dirty="0" err="1" smtClean="0"/>
              <a:t>suffixes</a:t>
            </a:r>
            <a:r>
              <a:rPr lang="da-DK" sz="2400" dirty="0" smtClean="0"/>
              <a:t> as </a:t>
            </a:r>
            <a:r>
              <a:rPr lang="da-DK" sz="2400" i="1" dirty="0" err="1"/>
              <a:t>helpless</a:t>
            </a:r>
            <a:r>
              <a:rPr lang="da-DK" sz="2400" i="1" dirty="0"/>
              <a:t> = </a:t>
            </a:r>
            <a:r>
              <a:rPr lang="da-DK" sz="2400" i="1" dirty="0" err="1" smtClean="0"/>
              <a:t>hilflos</a:t>
            </a:r>
            <a:r>
              <a:rPr lang="da-DK" sz="2400" i="1" dirty="0"/>
              <a:t> </a:t>
            </a:r>
            <a:r>
              <a:rPr lang="da-DK" sz="2400" dirty="0" smtClean="0"/>
              <a:t>and</a:t>
            </a:r>
            <a:r>
              <a:rPr lang="da-DK" sz="2400" i="1" dirty="0" smtClean="0"/>
              <a:t> </a:t>
            </a:r>
            <a:r>
              <a:rPr lang="da-DK" sz="2400" dirty="0" err="1"/>
              <a:t>compound</a:t>
            </a:r>
            <a:r>
              <a:rPr lang="da-DK" sz="2400" dirty="0"/>
              <a:t> </a:t>
            </a:r>
            <a:r>
              <a:rPr lang="da-DK" sz="2400" dirty="0" err="1" smtClean="0"/>
              <a:t>words</a:t>
            </a:r>
            <a:r>
              <a:rPr lang="da-DK" sz="2400" dirty="0"/>
              <a:t> </a:t>
            </a:r>
            <a:r>
              <a:rPr lang="da-DK" sz="2400" dirty="0" smtClean="0"/>
              <a:t>as </a:t>
            </a:r>
            <a:r>
              <a:rPr lang="da-DK" sz="2400" i="1" dirty="0" err="1"/>
              <a:t>school</a:t>
            </a:r>
            <a:r>
              <a:rPr lang="da-DK" sz="2400" i="1" dirty="0"/>
              <a:t> </a:t>
            </a:r>
            <a:r>
              <a:rPr lang="da-DK" sz="2400" i="1" dirty="0" smtClean="0"/>
              <a:t>book = </a:t>
            </a:r>
            <a:r>
              <a:rPr lang="da-DK" sz="2400" i="1" dirty="0" err="1" smtClean="0"/>
              <a:t>Schulbuch</a:t>
            </a:r>
            <a:endParaRPr lang="da-DK" sz="2400" i="1" dirty="0"/>
          </a:p>
          <a:p>
            <a:r>
              <a:rPr lang="da-DK" sz="2400" i="1" dirty="0" smtClean="0"/>
              <a:t>… 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BA2404-3A32-4F84-BDE2-9B53E38ED62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6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8845A-251E-481C-A9E8-58DA6DD1F2C7}" type="slidenum">
              <a:rPr lang="fr-F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>
              <a:cs typeface="Arial" charset="0"/>
            </a:endParaRPr>
          </a:p>
        </p:txBody>
      </p:sp>
      <p:pic>
        <p:nvPicPr>
          <p:cNvPr id="1198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450" y="0"/>
            <a:ext cx="6432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85825"/>
          </a:xfrm>
          <a:prstGeom prst="rect">
            <a:avLst/>
          </a:prstGeom>
          <a:solidFill>
            <a:srgbClr val="FE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000000"/>
                </a:solidFill>
              </a:rPr>
              <a:t>An </a:t>
            </a:r>
            <a:r>
              <a:rPr lang="fr-FR" b="1" dirty="0" err="1">
                <a:solidFill>
                  <a:srgbClr val="000000"/>
                </a:solidFill>
              </a:rPr>
              <a:t>example</a:t>
            </a:r>
            <a:r>
              <a:rPr lang="fr-FR" b="1" dirty="0">
                <a:solidFill>
                  <a:srgbClr val="000000"/>
                </a:solidFill>
              </a:rPr>
              <a:t>: </a:t>
            </a:r>
            <a:r>
              <a:rPr lang="fr-FR" b="1" dirty="0" err="1">
                <a:solidFill>
                  <a:srgbClr val="000000"/>
                </a:solidFill>
              </a:rPr>
              <a:t>From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de-DE" b="1" i="1" dirty="0">
                <a:solidFill>
                  <a:srgbClr val="000000"/>
                </a:solidFill>
              </a:rPr>
              <a:t>Übungsvorschläge für „Deutsch nach Englisch“</a:t>
            </a:r>
            <a:r>
              <a:rPr lang="de-DE" b="1" dirty="0">
                <a:solidFill>
                  <a:srgbClr val="000000"/>
                </a:solidFill>
              </a:rPr>
              <a:t> – M. C. Berger &amp; A. </a:t>
            </a:r>
            <a:r>
              <a:rPr lang="de-DE" b="1" dirty="0" err="1">
                <a:solidFill>
                  <a:srgbClr val="000000"/>
                </a:solidFill>
              </a:rPr>
              <a:t>Colucci</a:t>
            </a:r>
            <a:r>
              <a:rPr lang="de-DE" b="1" dirty="0">
                <a:solidFill>
                  <a:srgbClr val="000000"/>
                </a:solidFill>
              </a:rPr>
              <a:t>.</a:t>
            </a:r>
            <a:br>
              <a:rPr lang="de-DE" b="1" dirty="0">
                <a:solidFill>
                  <a:srgbClr val="000000"/>
                </a:solidFill>
              </a:rPr>
            </a:br>
            <a:r>
              <a:rPr lang="fr-FR" sz="1600" dirty="0">
                <a:solidFill>
                  <a:srgbClr val="000000"/>
                </a:solidFill>
                <a:hlinkClick r:id="rId4"/>
              </a:rPr>
              <a:t>http://ospitiweb.indire.it/ictavagnacco/deutsch/deutsch_nach_englisch/Ex_3.htm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04475" name="AutoShape 27"/>
          <p:cNvSpPr>
            <a:spLocks noChangeArrowheads="1"/>
          </p:cNvSpPr>
          <p:nvPr/>
        </p:nvSpPr>
        <p:spPr bwMode="auto">
          <a:xfrm>
            <a:off x="2627313" y="836613"/>
            <a:ext cx="2879725" cy="1871662"/>
          </a:xfrm>
          <a:prstGeom prst="wedgeRoundRectCallout">
            <a:avLst>
              <a:gd name="adj1" fmla="val -57940"/>
              <a:gd name="adj2" fmla="val -39569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</a:rPr>
              <a:t>Making students aware of the existing regular </a:t>
            </a:r>
            <a:r>
              <a:rPr lang="en-US" b="1" i="1" dirty="0" smtClean="0">
                <a:solidFill>
                  <a:srgbClr val="000000"/>
                </a:solidFill>
              </a:rPr>
              <a:t>correspondence </a:t>
            </a:r>
            <a:r>
              <a:rPr lang="en-US" b="1" i="1" dirty="0">
                <a:solidFill>
                  <a:srgbClr val="000000"/>
                </a:solidFill>
              </a:rPr>
              <a:t>between consonants in German and in English.</a:t>
            </a:r>
          </a:p>
        </p:txBody>
      </p:sp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2843213" y="2781300"/>
            <a:ext cx="2879725" cy="1871663"/>
          </a:xfrm>
          <a:prstGeom prst="wedgeRoundRectCallout">
            <a:avLst>
              <a:gd name="adj1" fmla="val -89028"/>
              <a:gd name="adj2" fmla="val 39227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>
                <a:solidFill>
                  <a:srgbClr val="000000"/>
                </a:solidFill>
              </a:rPr>
              <a:t>The consonants in English are represented in the left wheel, those in  German in the right one.</a:t>
            </a:r>
          </a:p>
        </p:txBody>
      </p:sp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3132138" y="4652963"/>
            <a:ext cx="2879725" cy="2205037"/>
          </a:xfrm>
          <a:prstGeom prst="wedgeRoundRectCallout">
            <a:avLst>
              <a:gd name="adj1" fmla="val -95204"/>
              <a:gd name="adj2" fmla="val -60079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</a:rPr>
              <a:t>The task for the student is to find among a list of English words the word corresponding to each German </a:t>
            </a:r>
            <a:r>
              <a:rPr lang="en-US" b="1" i="1" dirty="0" smtClean="0">
                <a:solidFill>
                  <a:srgbClr val="000000"/>
                </a:solidFill>
              </a:rPr>
              <a:t>item. 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19815" name="Text Box 11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B46DF0A2-9FBD-4D7C-8F62-9B6276EE9371}" type="slidenum">
              <a:rPr lang="fr-FR" sz="2400" b="1">
                <a:solidFill>
                  <a:srgbClr val="333399"/>
                </a:solidFill>
              </a:rPr>
              <a:pPr algn="ctr" eaLnBrk="0" hangingPunct="0">
                <a:spcBef>
                  <a:spcPct val="50000"/>
                </a:spcBef>
              </a:pPr>
              <a:t>5</a:t>
            </a:fld>
            <a:endParaRPr lang="fr-FR" sz="24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7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5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A2024-051D-4392-83B5-F3168C7066AC}" type="slidenum">
              <a:rPr lang="fr-F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>
              <a:cs typeface="Arial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850" y="0"/>
            <a:ext cx="653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0" y="11113"/>
            <a:ext cx="2339975" cy="6846887"/>
          </a:xfrm>
          <a:prstGeom prst="rect">
            <a:avLst/>
          </a:prstGeom>
          <a:solidFill>
            <a:srgbClr val="CCEF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5003800" y="1268413"/>
            <a:ext cx="4032250" cy="476250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1793875" algn="l"/>
              </a:tabLst>
            </a:pPr>
            <a:r>
              <a:rPr lang="fr-FR" sz="2400" b="1">
                <a:solidFill>
                  <a:srgbClr val="FFFFFF"/>
                </a:solidFill>
              </a:rPr>
              <a:t>(German after English)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3333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CAKE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0" y="11113"/>
            <a:ext cx="2339975" cy="6846887"/>
          </a:xfrm>
          <a:prstGeom prst="rect">
            <a:avLst/>
          </a:prstGeom>
          <a:solidFill>
            <a:srgbClr val="CCEF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0" y="3333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CAKE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CARD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0" y="14128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CAT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0" y="198913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COMB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0" y="256540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COME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0" y="32607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COOK</a:t>
            </a:r>
          </a:p>
        </p:txBody>
      </p:sp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0" y="3933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DOOR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0" y="45815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DRINK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0" y="53006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EAT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0" y="6092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GIVE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1258888" y="3333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HAVE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118745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HOPE</a:t>
            </a:r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1187450" y="141287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HUNDRED</a:t>
            </a:r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1187450" y="198913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MAKE</a:t>
            </a: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1185863" y="2565400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1185863" y="326072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OVER</a:t>
            </a: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1185863" y="3933825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POUND</a:t>
            </a: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1185863" y="4581525"/>
            <a:ext cx="1154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SEVEN</a:t>
            </a:r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1185863" y="53244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SHIP</a:t>
            </a:r>
          </a:p>
        </p:txBody>
      </p: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1116013" y="64008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121883" name="Group 27"/>
          <p:cNvGrpSpPr>
            <a:grpSpLocks/>
          </p:cNvGrpSpPr>
          <p:nvPr/>
        </p:nvGrpSpPr>
        <p:grpSpPr bwMode="auto">
          <a:xfrm>
            <a:off x="2051050" y="130175"/>
            <a:ext cx="792163" cy="6597650"/>
            <a:chOff x="1292" y="0"/>
            <a:chExt cx="499" cy="4156"/>
          </a:xfrm>
        </p:grpSpPr>
        <p:sp>
          <p:nvSpPr>
            <p:cNvPr id="121887" name="AutoShape 28"/>
            <p:cNvSpPr>
              <a:spLocks/>
            </p:cNvSpPr>
            <p:nvPr/>
          </p:nvSpPr>
          <p:spPr bwMode="auto">
            <a:xfrm>
              <a:off x="1292" y="0"/>
              <a:ext cx="363" cy="4156"/>
            </a:xfrm>
            <a:prstGeom prst="rightBrace">
              <a:avLst>
                <a:gd name="adj1" fmla="val 95409"/>
                <a:gd name="adj2" fmla="val 69347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63300"/>
                </a:solidFill>
              </a:endParaRPr>
            </a:p>
          </p:txBody>
        </p:sp>
        <p:sp>
          <p:nvSpPr>
            <p:cNvPr id="121888" name="Line 29"/>
            <p:cNvSpPr>
              <a:spLocks noChangeShapeType="1"/>
            </p:cNvSpPr>
            <p:nvPr/>
          </p:nvSpPr>
          <p:spPr bwMode="auto">
            <a:xfrm>
              <a:off x="1655" y="2886"/>
              <a:ext cx="1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1884" name="Text Box 30"/>
          <p:cNvSpPr txBox="1">
            <a:spLocks noChangeArrowheads="1"/>
          </p:cNvSpPr>
          <p:nvPr/>
        </p:nvSpPr>
        <p:spPr bwMode="auto">
          <a:xfrm>
            <a:off x="1187450" y="6092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SPEAK</a:t>
            </a:r>
          </a:p>
        </p:txBody>
      </p:sp>
      <p:sp>
        <p:nvSpPr>
          <p:cNvPr id="244767" name="Text Box 31"/>
          <p:cNvSpPr txBox="1">
            <a:spLocks noChangeArrowheads="1"/>
          </p:cNvSpPr>
          <p:nvPr/>
        </p:nvSpPr>
        <p:spPr bwMode="auto">
          <a:xfrm>
            <a:off x="6011863" y="476250"/>
            <a:ext cx="1152525" cy="4159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21886" name="Text Box 33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17DF79C2-4E5D-4297-9705-2319ABFB6F3D}" type="slidenum">
              <a:rPr lang="fr-FR" sz="2400" b="1">
                <a:solidFill>
                  <a:srgbClr val="333399"/>
                </a:solidFill>
              </a:rPr>
              <a:pPr algn="ctr" eaLnBrk="0" hangingPunct="0">
                <a:spcBef>
                  <a:spcPct val="50000"/>
                </a:spcBef>
              </a:pPr>
              <a:t>6</a:t>
            </a:fld>
            <a:endParaRPr lang="fr-FR" sz="24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31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BCCE3D-6430-4DDA-BEAD-3712B29B6D7C}" type="slidenum">
              <a:rPr lang="fr-F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>
              <a:cs typeface="Arial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850" y="0"/>
            <a:ext cx="653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0" y="11113"/>
            <a:ext cx="2339975" cy="6846887"/>
          </a:xfrm>
          <a:prstGeom prst="rect">
            <a:avLst/>
          </a:prstGeom>
          <a:solidFill>
            <a:srgbClr val="CCEF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5003800" y="1268413"/>
            <a:ext cx="4032250" cy="476250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1793875" algn="l"/>
              </a:tabLst>
            </a:pPr>
            <a:r>
              <a:rPr lang="fr-FR" sz="2400" b="1">
                <a:solidFill>
                  <a:srgbClr val="FFFFFF"/>
                </a:solidFill>
              </a:rPr>
              <a:t>(German after English)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0" y="3333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CAKE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0" y="0"/>
            <a:ext cx="2339975" cy="6846888"/>
          </a:xfrm>
          <a:prstGeom prst="rect">
            <a:avLst/>
          </a:prstGeom>
          <a:solidFill>
            <a:srgbClr val="CCEF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0" y="3333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CAKE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CARD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0" y="14128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CAT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0" y="198913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COMB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0" y="256540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COME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0" y="32607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COOK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0" y="3933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DOOR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0" y="45815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DRINK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0" y="53006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EAT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0" y="6092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GIVE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58888" y="3333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HAVE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118745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HOPE</a:t>
            </a: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1187450" y="141287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HUNDRED</a:t>
            </a:r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1187450" y="198913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MAKE</a:t>
            </a: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1185863" y="2565400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1185863" y="326072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OVER</a:t>
            </a: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1185863" y="3933825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POUND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1185863" y="4581525"/>
            <a:ext cx="1154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SEVEN</a:t>
            </a: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1185863" y="53244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SHIP</a:t>
            </a:r>
          </a:p>
        </p:txBody>
      </p:sp>
      <p:sp>
        <p:nvSpPr>
          <p:cNvPr id="123930" name="Text Box 26"/>
          <p:cNvSpPr txBox="1">
            <a:spLocks noChangeArrowheads="1"/>
          </p:cNvSpPr>
          <p:nvPr/>
        </p:nvSpPr>
        <p:spPr bwMode="auto">
          <a:xfrm>
            <a:off x="1116013" y="64008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123931" name="Group 27"/>
          <p:cNvGrpSpPr>
            <a:grpSpLocks/>
          </p:cNvGrpSpPr>
          <p:nvPr/>
        </p:nvGrpSpPr>
        <p:grpSpPr bwMode="auto">
          <a:xfrm>
            <a:off x="2051050" y="130175"/>
            <a:ext cx="792163" cy="6597650"/>
            <a:chOff x="1292" y="0"/>
            <a:chExt cx="499" cy="4156"/>
          </a:xfrm>
        </p:grpSpPr>
        <p:sp>
          <p:nvSpPr>
            <p:cNvPr id="123950" name="AutoShape 28"/>
            <p:cNvSpPr>
              <a:spLocks/>
            </p:cNvSpPr>
            <p:nvPr/>
          </p:nvSpPr>
          <p:spPr bwMode="auto">
            <a:xfrm>
              <a:off x="1292" y="0"/>
              <a:ext cx="363" cy="4156"/>
            </a:xfrm>
            <a:prstGeom prst="rightBrace">
              <a:avLst>
                <a:gd name="adj1" fmla="val 95409"/>
                <a:gd name="adj2" fmla="val 69347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63300"/>
                </a:solidFill>
              </a:endParaRPr>
            </a:p>
          </p:txBody>
        </p:sp>
        <p:sp>
          <p:nvSpPr>
            <p:cNvPr id="123951" name="Line 29"/>
            <p:cNvSpPr>
              <a:spLocks noChangeShapeType="1"/>
            </p:cNvSpPr>
            <p:nvPr/>
          </p:nvSpPr>
          <p:spPr bwMode="auto">
            <a:xfrm>
              <a:off x="1655" y="2886"/>
              <a:ext cx="1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3932" name="Text Box 30"/>
          <p:cNvSpPr txBox="1">
            <a:spLocks noChangeArrowheads="1"/>
          </p:cNvSpPr>
          <p:nvPr/>
        </p:nvSpPr>
        <p:spPr bwMode="auto">
          <a:xfrm>
            <a:off x="1187450" y="6092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SPEAK</a:t>
            </a: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5867400" y="2841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HOPE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 rot="1155302">
            <a:off x="1258888" y="836613"/>
            <a:ext cx="503237" cy="431800"/>
            <a:chOff x="431" y="3294"/>
            <a:chExt cx="317" cy="272"/>
          </a:xfrm>
        </p:grpSpPr>
        <p:sp>
          <p:nvSpPr>
            <p:cNvPr id="123948" name="Line 49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49" name="Line 50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6835" name="Text Box 51"/>
          <p:cNvSpPr txBox="1">
            <a:spLocks noChangeArrowheads="1"/>
          </p:cNvSpPr>
          <p:nvPr/>
        </p:nvSpPr>
        <p:spPr bwMode="auto">
          <a:xfrm>
            <a:off x="5867400" y="5000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OPEN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 rot="1155302">
            <a:off x="1331913" y="2492375"/>
            <a:ext cx="503237" cy="431800"/>
            <a:chOff x="431" y="3294"/>
            <a:chExt cx="317" cy="272"/>
          </a:xfrm>
        </p:grpSpPr>
        <p:sp>
          <p:nvSpPr>
            <p:cNvPr id="123946" name="Line 53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47" name="Line 54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6839" name="Text Box 55"/>
          <p:cNvSpPr txBox="1">
            <a:spLocks noChangeArrowheads="1"/>
          </p:cNvSpPr>
          <p:nvPr/>
        </p:nvSpPr>
        <p:spPr bwMode="auto">
          <a:xfrm>
            <a:off x="5867400" y="692150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POUND</a:t>
            </a:r>
          </a:p>
        </p:txBody>
      </p:sp>
      <p:sp>
        <p:nvSpPr>
          <p:cNvPr id="246840" name="Text Box 56"/>
          <p:cNvSpPr txBox="1">
            <a:spLocks noChangeArrowheads="1"/>
          </p:cNvSpPr>
          <p:nvPr/>
        </p:nvSpPr>
        <p:spPr bwMode="auto">
          <a:xfrm>
            <a:off x="586740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SHIP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 rot="1155302">
            <a:off x="1258888" y="5229225"/>
            <a:ext cx="503237" cy="431800"/>
            <a:chOff x="431" y="3294"/>
            <a:chExt cx="317" cy="272"/>
          </a:xfrm>
        </p:grpSpPr>
        <p:sp>
          <p:nvSpPr>
            <p:cNvPr id="123944" name="Line 58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45" name="Line 59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 rot="1155302">
            <a:off x="1403350" y="3860800"/>
            <a:ext cx="503238" cy="431800"/>
            <a:chOff x="431" y="3294"/>
            <a:chExt cx="317" cy="272"/>
          </a:xfrm>
        </p:grpSpPr>
        <p:sp>
          <p:nvSpPr>
            <p:cNvPr id="123942" name="Line 61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43" name="Line 62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3941" name="Text Box 63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7CD49523-93C6-498C-97FA-E755468BA24D}" type="slidenum">
              <a:rPr lang="fr-FR" sz="2400" b="1">
                <a:solidFill>
                  <a:srgbClr val="333399"/>
                </a:solidFill>
              </a:rPr>
              <a:pPr algn="ctr" eaLnBrk="0" hangingPunct="0">
                <a:spcBef>
                  <a:spcPct val="50000"/>
                </a:spcBef>
              </a:pPr>
              <a:t>7</a:t>
            </a:fld>
            <a:endParaRPr lang="fr-FR" sz="24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79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4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4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31" grpId="0"/>
      <p:bldP spid="246835" grpId="0"/>
      <p:bldP spid="246839" grpId="0"/>
      <p:bldP spid="2468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EB305D-FFC1-4EF2-BF0F-EE6798F3F05A}" type="slidenum">
              <a:rPr lang="fr-F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>
              <a:cs typeface="Arial" charset="0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850" y="0"/>
            <a:ext cx="653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0" y="11113"/>
            <a:ext cx="2339975" cy="6846887"/>
          </a:xfrm>
          <a:prstGeom prst="rect">
            <a:avLst/>
          </a:prstGeom>
          <a:solidFill>
            <a:srgbClr val="CCEF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003800" y="1268413"/>
            <a:ext cx="4032250" cy="476250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1793875" algn="l"/>
              </a:tabLst>
            </a:pPr>
            <a:r>
              <a:rPr lang="fr-FR" sz="2400" b="1">
                <a:solidFill>
                  <a:srgbClr val="FFFFFF"/>
                </a:solidFill>
              </a:rPr>
              <a:t>(German after English)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0" y="3333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CAKE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0" y="11113"/>
            <a:ext cx="2339975" cy="6846887"/>
          </a:xfrm>
          <a:prstGeom prst="rect">
            <a:avLst/>
          </a:prstGeom>
          <a:solidFill>
            <a:srgbClr val="CCEF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0" y="3333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CAKE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CARD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0" y="14128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CAT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0" y="198913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COMB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0" y="256540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COME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0" y="32607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COOK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0" y="3933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DOOR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0" y="45815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DRINK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0" y="53006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EAT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0" y="6092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GIVE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1258888" y="3333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HAVE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118745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HOPE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1187450" y="141287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HUNDRED</a:t>
            </a: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1187450" y="198913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MAKE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1187450" y="256540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125974" name="Text Box 22"/>
          <p:cNvSpPr txBox="1">
            <a:spLocks noChangeArrowheads="1"/>
          </p:cNvSpPr>
          <p:nvPr/>
        </p:nvSpPr>
        <p:spPr bwMode="auto">
          <a:xfrm>
            <a:off x="1185863" y="326072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OVER</a:t>
            </a:r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1185863" y="3933825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POUND</a:t>
            </a:r>
          </a:p>
        </p:txBody>
      </p:sp>
      <p:sp>
        <p:nvSpPr>
          <p:cNvPr id="125976" name="Text Box 24"/>
          <p:cNvSpPr txBox="1">
            <a:spLocks noChangeArrowheads="1"/>
          </p:cNvSpPr>
          <p:nvPr/>
        </p:nvSpPr>
        <p:spPr bwMode="auto">
          <a:xfrm>
            <a:off x="1185863" y="4581525"/>
            <a:ext cx="1154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SEVEN</a:t>
            </a:r>
          </a:p>
        </p:txBody>
      </p:sp>
      <p:sp>
        <p:nvSpPr>
          <p:cNvPr id="125977" name="Text Box 25"/>
          <p:cNvSpPr txBox="1">
            <a:spLocks noChangeArrowheads="1"/>
          </p:cNvSpPr>
          <p:nvPr/>
        </p:nvSpPr>
        <p:spPr bwMode="auto">
          <a:xfrm>
            <a:off x="1185863" y="53244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SHIP</a:t>
            </a:r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1116013" y="64008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125979" name="Group 27"/>
          <p:cNvGrpSpPr>
            <a:grpSpLocks/>
          </p:cNvGrpSpPr>
          <p:nvPr/>
        </p:nvGrpSpPr>
        <p:grpSpPr bwMode="auto">
          <a:xfrm>
            <a:off x="2051050" y="130175"/>
            <a:ext cx="792163" cy="6597650"/>
            <a:chOff x="1292" y="0"/>
            <a:chExt cx="499" cy="4156"/>
          </a:xfrm>
        </p:grpSpPr>
        <p:sp>
          <p:nvSpPr>
            <p:cNvPr id="125999" name="AutoShape 28"/>
            <p:cNvSpPr>
              <a:spLocks/>
            </p:cNvSpPr>
            <p:nvPr/>
          </p:nvSpPr>
          <p:spPr bwMode="auto">
            <a:xfrm>
              <a:off x="1292" y="0"/>
              <a:ext cx="363" cy="4156"/>
            </a:xfrm>
            <a:prstGeom prst="rightBrace">
              <a:avLst>
                <a:gd name="adj1" fmla="val 95409"/>
                <a:gd name="adj2" fmla="val 69347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63300"/>
                </a:solidFill>
              </a:endParaRPr>
            </a:p>
          </p:txBody>
        </p:sp>
        <p:sp>
          <p:nvSpPr>
            <p:cNvPr id="126000" name="Line 29"/>
            <p:cNvSpPr>
              <a:spLocks noChangeShapeType="1"/>
            </p:cNvSpPr>
            <p:nvPr/>
          </p:nvSpPr>
          <p:spPr bwMode="auto">
            <a:xfrm>
              <a:off x="1655" y="2886"/>
              <a:ext cx="1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5980" name="Text Box 30"/>
          <p:cNvSpPr txBox="1">
            <a:spLocks noChangeArrowheads="1"/>
          </p:cNvSpPr>
          <p:nvPr/>
        </p:nvSpPr>
        <p:spPr bwMode="auto">
          <a:xfrm>
            <a:off x="1187450" y="6092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SPEAK</a:t>
            </a:r>
          </a:p>
        </p:txBody>
      </p:sp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2843213" y="2636838"/>
            <a:ext cx="1152525" cy="4159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25982" name="Text Box 36"/>
          <p:cNvSpPr txBox="1">
            <a:spLocks noChangeArrowheads="1"/>
          </p:cNvSpPr>
          <p:nvPr/>
        </p:nvSpPr>
        <p:spPr bwMode="auto">
          <a:xfrm>
            <a:off x="5867400" y="5000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125983" name="Text Box 37"/>
          <p:cNvSpPr txBox="1">
            <a:spLocks noChangeArrowheads="1"/>
          </p:cNvSpPr>
          <p:nvPr/>
        </p:nvSpPr>
        <p:spPr bwMode="auto">
          <a:xfrm>
            <a:off x="586740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SHIP</a:t>
            </a:r>
          </a:p>
        </p:txBody>
      </p:sp>
      <p:sp>
        <p:nvSpPr>
          <p:cNvPr id="125984" name="Text Box 38"/>
          <p:cNvSpPr txBox="1">
            <a:spLocks noChangeArrowheads="1"/>
          </p:cNvSpPr>
          <p:nvPr/>
        </p:nvSpPr>
        <p:spPr bwMode="auto">
          <a:xfrm>
            <a:off x="5867400" y="2841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HOPE</a:t>
            </a:r>
          </a:p>
        </p:txBody>
      </p:sp>
      <p:sp>
        <p:nvSpPr>
          <p:cNvPr id="125985" name="Text Box 39"/>
          <p:cNvSpPr txBox="1">
            <a:spLocks noChangeArrowheads="1"/>
          </p:cNvSpPr>
          <p:nvPr/>
        </p:nvSpPr>
        <p:spPr bwMode="auto">
          <a:xfrm>
            <a:off x="5867400" y="692150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POUND</a:t>
            </a:r>
          </a:p>
        </p:txBody>
      </p:sp>
      <p:grpSp>
        <p:nvGrpSpPr>
          <p:cNvPr id="125986" name="Group 40"/>
          <p:cNvGrpSpPr>
            <a:grpSpLocks/>
          </p:cNvGrpSpPr>
          <p:nvPr/>
        </p:nvGrpSpPr>
        <p:grpSpPr bwMode="auto">
          <a:xfrm rot="1155302">
            <a:off x="1258888" y="836613"/>
            <a:ext cx="503237" cy="431800"/>
            <a:chOff x="431" y="3294"/>
            <a:chExt cx="317" cy="272"/>
          </a:xfrm>
        </p:grpSpPr>
        <p:sp>
          <p:nvSpPr>
            <p:cNvPr id="125997" name="Line 41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98" name="Line 42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5987" name="Group 43"/>
          <p:cNvGrpSpPr>
            <a:grpSpLocks/>
          </p:cNvGrpSpPr>
          <p:nvPr/>
        </p:nvGrpSpPr>
        <p:grpSpPr bwMode="auto">
          <a:xfrm rot="1155302">
            <a:off x="1331913" y="2492375"/>
            <a:ext cx="503237" cy="431800"/>
            <a:chOff x="431" y="3294"/>
            <a:chExt cx="317" cy="272"/>
          </a:xfrm>
        </p:grpSpPr>
        <p:sp>
          <p:nvSpPr>
            <p:cNvPr id="125995" name="Line 44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96" name="Line 45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5988" name="Group 46"/>
          <p:cNvGrpSpPr>
            <a:grpSpLocks/>
          </p:cNvGrpSpPr>
          <p:nvPr/>
        </p:nvGrpSpPr>
        <p:grpSpPr bwMode="auto">
          <a:xfrm rot="1155302">
            <a:off x="1403350" y="3860800"/>
            <a:ext cx="503238" cy="431800"/>
            <a:chOff x="431" y="3294"/>
            <a:chExt cx="317" cy="272"/>
          </a:xfrm>
        </p:grpSpPr>
        <p:sp>
          <p:nvSpPr>
            <p:cNvPr id="125993" name="Line 47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94" name="Line 48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5989" name="Group 49"/>
          <p:cNvGrpSpPr>
            <a:grpSpLocks/>
          </p:cNvGrpSpPr>
          <p:nvPr/>
        </p:nvGrpSpPr>
        <p:grpSpPr bwMode="auto">
          <a:xfrm rot="1155302">
            <a:off x="1258888" y="5229225"/>
            <a:ext cx="503237" cy="431800"/>
            <a:chOff x="431" y="3294"/>
            <a:chExt cx="317" cy="272"/>
          </a:xfrm>
        </p:grpSpPr>
        <p:sp>
          <p:nvSpPr>
            <p:cNvPr id="125991" name="Line 50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992" name="Line 51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5990" name="Text Box 52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385D005B-FAB2-4CFA-B164-BF6CBDF94F0A}" type="slidenum">
              <a:rPr lang="fr-FR" sz="2400" b="1">
                <a:solidFill>
                  <a:srgbClr val="333399"/>
                </a:solidFill>
              </a:rPr>
              <a:pPr algn="ctr" eaLnBrk="0" hangingPunct="0">
                <a:spcBef>
                  <a:spcPct val="50000"/>
                </a:spcBef>
              </a:pPr>
              <a:t>8</a:t>
            </a:fld>
            <a:endParaRPr lang="fr-FR" sz="24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58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D7FF16-6BB4-40FB-94DC-E2191CF70E51}" type="slidenum">
              <a:rPr lang="fr-F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>
              <a:cs typeface="Arial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850" y="0"/>
            <a:ext cx="653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11113"/>
            <a:ext cx="2339975" cy="6846887"/>
          </a:xfrm>
          <a:prstGeom prst="rect">
            <a:avLst/>
          </a:prstGeom>
          <a:solidFill>
            <a:srgbClr val="CCEF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5003800" y="1268413"/>
            <a:ext cx="4032250" cy="476250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1793875" algn="l"/>
              </a:tabLst>
            </a:pPr>
            <a:r>
              <a:rPr lang="fr-FR" sz="2400" b="1">
                <a:solidFill>
                  <a:srgbClr val="FFFFFF"/>
                </a:solidFill>
              </a:rPr>
              <a:t>(German after English)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0" y="3333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CAKE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0" y="0"/>
            <a:ext cx="2339975" cy="6846888"/>
          </a:xfrm>
          <a:prstGeom prst="rect">
            <a:avLst/>
          </a:prstGeom>
          <a:solidFill>
            <a:srgbClr val="CCEF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0" y="3333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CAKE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CARD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0" y="14128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CAT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0" y="198913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COMB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0" y="256540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COME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0" y="32607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COOK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0" y="3933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DOOR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0" y="45815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DRINK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0" y="53006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EAT</a:t>
            </a:r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0" y="6092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GIVE</a:t>
            </a: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1258888" y="3333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HAVE</a:t>
            </a: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118745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HOPE</a:t>
            </a: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1187450" y="141287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HUNDRED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1187450" y="198913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MAKE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1185863" y="2565400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1185863" y="326072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OVER</a:t>
            </a:r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1185863" y="3933825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POUND</a:t>
            </a:r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1185863" y="4581525"/>
            <a:ext cx="1154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SEVEN</a:t>
            </a:r>
          </a:p>
        </p:txBody>
      </p:sp>
      <p:sp>
        <p:nvSpPr>
          <p:cNvPr id="128025" name="Text Box 25"/>
          <p:cNvSpPr txBox="1">
            <a:spLocks noChangeArrowheads="1"/>
          </p:cNvSpPr>
          <p:nvPr/>
        </p:nvSpPr>
        <p:spPr bwMode="auto">
          <a:xfrm>
            <a:off x="1185863" y="5324475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SHIP</a:t>
            </a:r>
          </a:p>
        </p:txBody>
      </p:sp>
      <p:sp>
        <p:nvSpPr>
          <p:cNvPr id="128026" name="Text Box 26"/>
          <p:cNvSpPr txBox="1">
            <a:spLocks noChangeArrowheads="1"/>
          </p:cNvSpPr>
          <p:nvPr/>
        </p:nvSpPr>
        <p:spPr bwMode="auto">
          <a:xfrm>
            <a:off x="1116013" y="64008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128027" name="Group 27"/>
          <p:cNvGrpSpPr>
            <a:grpSpLocks/>
          </p:cNvGrpSpPr>
          <p:nvPr/>
        </p:nvGrpSpPr>
        <p:grpSpPr bwMode="auto">
          <a:xfrm>
            <a:off x="2051050" y="130175"/>
            <a:ext cx="792163" cy="6597650"/>
            <a:chOff x="1292" y="0"/>
            <a:chExt cx="499" cy="4156"/>
          </a:xfrm>
        </p:grpSpPr>
        <p:sp>
          <p:nvSpPr>
            <p:cNvPr id="128073" name="AutoShape 28"/>
            <p:cNvSpPr>
              <a:spLocks/>
            </p:cNvSpPr>
            <p:nvPr/>
          </p:nvSpPr>
          <p:spPr bwMode="auto">
            <a:xfrm>
              <a:off x="1292" y="0"/>
              <a:ext cx="363" cy="4156"/>
            </a:xfrm>
            <a:prstGeom prst="rightBrace">
              <a:avLst>
                <a:gd name="adj1" fmla="val 95409"/>
                <a:gd name="adj2" fmla="val 69347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63300"/>
                </a:solidFill>
              </a:endParaRPr>
            </a:p>
          </p:txBody>
        </p:sp>
        <p:sp>
          <p:nvSpPr>
            <p:cNvPr id="128074" name="Line 29"/>
            <p:cNvSpPr>
              <a:spLocks noChangeShapeType="1"/>
            </p:cNvSpPr>
            <p:nvPr/>
          </p:nvSpPr>
          <p:spPr bwMode="auto">
            <a:xfrm>
              <a:off x="1655" y="2886"/>
              <a:ext cx="1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8028" name="Text Box 30"/>
          <p:cNvSpPr txBox="1">
            <a:spLocks noChangeArrowheads="1"/>
          </p:cNvSpPr>
          <p:nvPr/>
        </p:nvSpPr>
        <p:spPr bwMode="auto">
          <a:xfrm>
            <a:off x="1187450" y="609282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SPEAK</a:t>
            </a:r>
          </a:p>
        </p:txBody>
      </p:sp>
      <p:sp>
        <p:nvSpPr>
          <p:cNvPr id="128029" name="Rectangle 31"/>
          <p:cNvSpPr>
            <a:spLocks noChangeArrowheads="1"/>
          </p:cNvSpPr>
          <p:nvPr/>
        </p:nvSpPr>
        <p:spPr bwMode="auto">
          <a:xfrm>
            <a:off x="2771775" y="242093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COOK</a:t>
            </a:r>
          </a:p>
        </p:txBody>
      </p:sp>
      <p:grpSp>
        <p:nvGrpSpPr>
          <p:cNvPr id="128030" name="Group 32"/>
          <p:cNvGrpSpPr>
            <a:grpSpLocks/>
          </p:cNvGrpSpPr>
          <p:nvPr/>
        </p:nvGrpSpPr>
        <p:grpSpPr bwMode="auto">
          <a:xfrm rot="1155302">
            <a:off x="250825" y="3213100"/>
            <a:ext cx="503238" cy="431800"/>
            <a:chOff x="431" y="3294"/>
            <a:chExt cx="317" cy="272"/>
          </a:xfrm>
        </p:grpSpPr>
        <p:sp>
          <p:nvSpPr>
            <p:cNvPr id="128071" name="Line 33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72" name="Line 34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8031" name="Text Box 35"/>
          <p:cNvSpPr txBox="1">
            <a:spLocks noChangeArrowheads="1"/>
          </p:cNvSpPr>
          <p:nvPr/>
        </p:nvSpPr>
        <p:spPr bwMode="auto">
          <a:xfrm>
            <a:off x="2771775" y="263683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CAKE</a:t>
            </a:r>
          </a:p>
        </p:txBody>
      </p:sp>
      <p:grpSp>
        <p:nvGrpSpPr>
          <p:cNvPr id="128032" name="Group 36"/>
          <p:cNvGrpSpPr>
            <a:grpSpLocks/>
          </p:cNvGrpSpPr>
          <p:nvPr/>
        </p:nvGrpSpPr>
        <p:grpSpPr bwMode="auto">
          <a:xfrm rot="1155302">
            <a:off x="179388" y="333375"/>
            <a:ext cx="503237" cy="431800"/>
            <a:chOff x="431" y="3294"/>
            <a:chExt cx="317" cy="272"/>
          </a:xfrm>
        </p:grpSpPr>
        <p:sp>
          <p:nvSpPr>
            <p:cNvPr id="128069" name="Line 37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70" name="Line 38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8033" name="Text Box 39"/>
          <p:cNvSpPr txBox="1">
            <a:spLocks noChangeArrowheads="1"/>
          </p:cNvSpPr>
          <p:nvPr/>
        </p:nvSpPr>
        <p:spPr bwMode="auto">
          <a:xfrm>
            <a:off x="2771775" y="285273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MAKE</a:t>
            </a:r>
          </a:p>
        </p:txBody>
      </p:sp>
      <p:grpSp>
        <p:nvGrpSpPr>
          <p:cNvPr id="128034" name="Group 40"/>
          <p:cNvGrpSpPr>
            <a:grpSpLocks/>
          </p:cNvGrpSpPr>
          <p:nvPr/>
        </p:nvGrpSpPr>
        <p:grpSpPr bwMode="auto">
          <a:xfrm rot="1155302">
            <a:off x="1258888" y="1916113"/>
            <a:ext cx="503237" cy="431800"/>
            <a:chOff x="431" y="3294"/>
            <a:chExt cx="317" cy="272"/>
          </a:xfrm>
        </p:grpSpPr>
        <p:sp>
          <p:nvSpPr>
            <p:cNvPr id="128067" name="Line 41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68" name="Line 42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8035" name="Text Box 43"/>
          <p:cNvSpPr txBox="1">
            <a:spLocks noChangeArrowheads="1"/>
          </p:cNvSpPr>
          <p:nvPr/>
        </p:nvSpPr>
        <p:spPr bwMode="auto">
          <a:xfrm>
            <a:off x="2771775" y="306863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SPEAK</a:t>
            </a:r>
          </a:p>
        </p:txBody>
      </p:sp>
      <p:grpSp>
        <p:nvGrpSpPr>
          <p:cNvPr id="128036" name="Group 44"/>
          <p:cNvGrpSpPr>
            <a:grpSpLocks/>
          </p:cNvGrpSpPr>
          <p:nvPr/>
        </p:nvGrpSpPr>
        <p:grpSpPr bwMode="auto">
          <a:xfrm rot="1155302">
            <a:off x="1258888" y="6092825"/>
            <a:ext cx="503237" cy="431800"/>
            <a:chOff x="431" y="3294"/>
            <a:chExt cx="317" cy="272"/>
          </a:xfrm>
        </p:grpSpPr>
        <p:sp>
          <p:nvSpPr>
            <p:cNvPr id="128065" name="Line 45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66" name="Line 46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8037" name="Text Box 47"/>
          <p:cNvSpPr txBox="1">
            <a:spLocks noChangeArrowheads="1"/>
          </p:cNvSpPr>
          <p:nvPr/>
        </p:nvSpPr>
        <p:spPr bwMode="auto">
          <a:xfrm>
            <a:off x="5867400" y="2841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HOPE</a:t>
            </a:r>
          </a:p>
        </p:txBody>
      </p:sp>
      <p:sp>
        <p:nvSpPr>
          <p:cNvPr id="128038" name="Text Box 48"/>
          <p:cNvSpPr txBox="1">
            <a:spLocks noChangeArrowheads="1"/>
          </p:cNvSpPr>
          <p:nvPr/>
        </p:nvSpPr>
        <p:spPr bwMode="auto">
          <a:xfrm>
            <a:off x="5867400" y="500063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128039" name="Text Box 49"/>
          <p:cNvSpPr txBox="1">
            <a:spLocks noChangeArrowheads="1"/>
          </p:cNvSpPr>
          <p:nvPr/>
        </p:nvSpPr>
        <p:spPr bwMode="auto">
          <a:xfrm>
            <a:off x="5867400" y="692150"/>
            <a:ext cx="108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POUND</a:t>
            </a:r>
          </a:p>
        </p:txBody>
      </p:sp>
      <p:sp>
        <p:nvSpPr>
          <p:cNvPr id="128040" name="Text Box 50"/>
          <p:cNvSpPr txBox="1">
            <a:spLocks noChangeArrowheads="1"/>
          </p:cNvSpPr>
          <p:nvPr/>
        </p:nvSpPr>
        <p:spPr bwMode="auto">
          <a:xfrm>
            <a:off x="5867400" y="908050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SHIP</a:t>
            </a:r>
          </a:p>
        </p:txBody>
      </p:sp>
      <p:grpSp>
        <p:nvGrpSpPr>
          <p:cNvPr id="128041" name="Group 51"/>
          <p:cNvGrpSpPr>
            <a:grpSpLocks/>
          </p:cNvGrpSpPr>
          <p:nvPr/>
        </p:nvGrpSpPr>
        <p:grpSpPr bwMode="auto">
          <a:xfrm rot="1155302">
            <a:off x="1258888" y="836613"/>
            <a:ext cx="503237" cy="431800"/>
            <a:chOff x="431" y="3294"/>
            <a:chExt cx="317" cy="272"/>
          </a:xfrm>
        </p:grpSpPr>
        <p:sp>
          <p:nvSpPr>
            <p:cNvPr id="128063" name="Line 52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64" name="Line 53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8042" name="Group 54"/>
          <p:cNvGrpSpPr>
            <a:grpSpLocks/>
          </p:cNvGrpSpPr>
          <p:nvPr/>
        </p:nvGrpSpPr>
        <p:grpSpPr bwMode="auto">
          <a:xfrm rot="1155302">
            <a:off x="1331913" y="2492375"/>
            <a:ext cx="503237" cy="431800"/>
            <a:chOff x="431" y="3294"/>
            <a:chExt cx="317" cy="272"/>
          </a:xfrm>
        </p:grpSpPr>
        <p:sp>
          <p:nvSpPr>
            <p:cNvPr id="128061" name="Line 55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62" name="Line 56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8043" name="Group 57"/>
          <p:cNvGrpSpPr>
            <a:grpSpLocks/>
          </p:cNvGrpSpPr>
          <p:nvPr/>
        </p:nvGrpSpPr>
        <p:grpSpPr bwMode="auto">
          <a:xfrm rot="1155302">
            <a:off x="1403350" y="3860800"/>
            <a:ext cx="503238" cy="431800"/>
            <a:chOff x="431" y="3294"/>
            <a:chExt cx="317" cy="272"/>
          </a:xfrm>
        </p:grpSpPr>
        <p:sp>
          <p:nvSpPr>
            <p:cNvPr id="128059" name="Line 58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60" name="Line 59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8044" name="Group 60"/>
          <p:cNvGrpSpPr>
            <a:grpSpLocks/>
          </p:cNvGrpSpPr>
          <p:nvPr/>
        </p:nvGrpSpPr>
        <p:grpSpPr bwMode="auto">
          <a:xfrm rot="1155302">
            <a:off x="1258888" y="5229225"/>
            <a:ext cx="503237" cy="431800"/>
            <a:chOff x="431" y="3294"/>
            <a:chExt cx="317" cy="272"/>
          </a:xfrm>
        </p:grpSpPr>
        <p:sp>
          <p:nvSpPr>
            <p:cNvPr id="128057" name="Line 61"/>
            <p:cNvSpPr>
              <a:spLocks noChangeShapeType="1"/>
            </p:cNvSpPr>
            <p:nvPr/>
          </p:nvSpPr>
          <p:spPr bwMode="auto">
            <a:xfrm>
              <a:off x="476" y="3294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58" name="Line 62"/>
            <p:cNvSpPr>
              <a:spLocks noChangeShapeType="1"/>
            </p:cNvSpPr>
            <p:nvPr/>
          </p:nvSpPr>
          <p:spPr bwMode="auto">
            <a:xfrm flipH="1">
              <a:off x="431" y="3339"/>
              <a:ext cx="317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8046" name="Text Box 65"/>
          <p:cNvSpPr txBox="1">
            <a:spLocks noChangeArrowheads="1"/>
          </p:cNvSpPr>
          <p:nvPr/>
        </p:nvSpPr>
        <p:spPr bwMode="auto">
          <a:xfrm>
            <a:off x="8640763" y="638175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C861B1D2-D0EB-460E-B80A-4CC314E0FAC6}" type="slidenum">
              <a:rPr lang="fr-FR" sz="2400" b="1">
                <a:solidFill>
                  <a:srgbClr val="333399"/>
                </a:solidFill>
              </a:rPr>
              <a:pPr algn="ctr" eaLnBrk="0" hangingPunct="0">
                <a:spcBef>
                  <a:spcPct val="50000"/>
                </a:spcBef>
              </a:pPr>
              <a:t>9</a:t>
            </a:fld>
            <a:endParaRPr lang="fr-FR" sz="24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01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ganigramme hiérarchique">
  <a:themeElements>
    <a:clrScheme name="Organigramme hiérarchiq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ganigramme hiérarch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ganigramme hiérarchiq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rganigramme hiérarchique">
  <a:themeElements>
    <a:clrScheme name="Organigramme hiérarchiq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ganigramme hiérarch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ganigramme hiérarchiq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rganigramme hiérarchique">
  <a:themeElements>
    <a:clrScheme name="Organigramme hiérarchiq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ganigramme hiérarch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ganigramme hiérarchiq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ganigramme hiérarchiq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ganigramme hiérarchiq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671</Words>
  <Application>Microsoft Macintosh PowerPoint</Application>
  <PresentationFormat>Skærmshow (4:3)</PresentationFormat>
  <Paragraphs>197</Paragraphs>
  <Slides>16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16</vt:i4>
      </vt:variant>
    </vt:vector>
  </HeadingPairs>
  <TitlesOfParts>
    <vt:vector size="19" baseType="lpstr">
      <vt:lpstr>Organigramme hiérarchique</vt:lpstr>
      <vt:lpstr>5_Organigramme hiérarchique</vt:lpstr>
      <vt:lpstr>7_Organigramme hiérarchique</vt:lpstr>
      <vt:lpstr>Integrated didactics:  German after English</vt:lpstr>
      <vt:lpstr>Four pluralistic approaches </vt:lpstr>
      <vt:lpstr>PowerPoint-præsentation</vt:lpstr>
      <vt:lpstr>Anna Maria Curci (2008),   After English, German.  Affinities between German and English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Possible results</vt:lpstr>
      <vt:lpstr>Possible results</vt:lpstr>
      <vt:lpstr>Integrated Didactics and the Lithuanian Curriculum – Discussion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didactics: Teaching ad Learning of German after English Objectives, Goals,  Examples of teaching materials</dc:title>
  <dc:creator>Anna</dc:creator>
  <cp:lastModifiedBy>Petra Gilliyard Daryai-Hansen</cp:lastModifiedBy>
  <cp:revision>46</cp:revision>
  <cp:lastPrinted>2013-11-07T07:50:21Z</cp:lastPrinted>
  <dcterms:created xsi:type="dcterms:W3CDTF">2013-05-10T05:06:43Z</dcterms:created>
  <dcterms:modified xsi:type="dcterms:W3CDTF">2013-12-12T22:05:21Z</dcterms:modified>
</cp:coreProperties>
</file>